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3" r:id="rId4"/>
    <p:sldMasterId id="2147484472" r:id="rId5"/>
    <p:sldMasterId id="2147484480" r:id="rId6"/>
    <p:sldMasterId id="2147484503" r:id="rId7"/>
    <p:sldMasterId id="2147484527" r:id="rId8"/>
    <p:sldMasterId id="2147484530" r:id="rId9"/>
    <p:sldMasterId id="2147484541" r:id="rId10"/>
    <p:sldMasterId id="2147484572" r:id="rId11"/>
  </p:sldMasterIdLst>
  <p:notesMasterIdLst>
    <p:notesMasterId r:id="rId64"/>
  </p:notesMasterIdLst>
  <p:handoutMasterIdLst>
    <p:handoutMasterId r:id="rId65"/>
  </p:handoutMasterIdLst>
  <p:sldIdLst>
    <p:sldId id="375" r:id="rId12"/>
    <p:sldId id="357"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20" r:id="rId42"/>
    <p:sldId id="321" r:id="rId43"/>
    <p:sldId id="322" r:id="rId44"/>
    <p:sldId id="323" r:id="rId45"/>
    <p:sldId id="324" r:id="rId46"/>
    <p:sldId id="326" r:id="rId47"/>
    <p:sldId id="327" r:id="rId48"/>
    <p:sldId id="377" r:id="rId49"/>
    <p:sldId id="378" r:id="rId50"/>
    <p:sldId id="368" r:id="rId51"/>
    <p:sldId id="367" r:id="rId52"/>
    <p:sldId id="359" r:id="rId53"/>
    <p:sldId id="360" r:id="rId54"/>
    <p:sldId id="361" r:id="rId55"/>
    <p:sldId id="362" r:id="rId56"/>
    <p:sldId id="363" r:id="rId57"/>
    <p:sldId id="364" r:id="rId58"/>
    <p:sldId id="365" r:id="rId59"/>
    <p:sldId id="374" r:id="rId60"/>
    <p:sldId id="376" r:id="rId61"/>
    <p:sldId id="370" r:id="rId62"/>
    <p:sldId id="291" r:id="rId6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24 BO CT Template" id="{E1C8FB21-FF75-44A0-8090-B2FB240B014B}">
          <p14:sldIdLst>
            <p14:sldId id="375"/>
            <p14:sldId id="357"/>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20"/>
            <p14:sldId id="321"/>
            <p14:sldId id="322"/>
            <p14:sldId id="323"/>
            <p14:sldId id="324"/>
            <p14:sldId id="326"/>
            <p14:sldId id="327"/>
            <p14:sldId id="377"/>
            <p14:sldId id="378"/>
            <p14:sldId id="368"/>
            <p14:sldId id="367"/>
            <p14:sldId id="359"/>
            <p14:sldId id="360"/>
            <p14:sldId id="361"/>
            <p14:sldId id="362"/>
            <p14:sldId id="363"/>
            <p14:sldId id="364"/>
            <p14:sldId id="365"/>
            <p14:sldId id="374"/>
            <p14:sldId id="376"/>
            <p14:sldId id="37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B294"/>
    <a:srgbClr val="282828"/>
    <a:srgbClr val="000000"/>
    <a:srgbClr val="FF8C00"/>
    <a:srgbClr val="525252"/>
    <a:srgbClr val="00BCF2"/>
    <a:srgbClr val="505050"/>
    <a:srgbClr val="E6E6E6"/>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89726" autoAdjust="0"/>
  </p:normalViewPr>
  <p:slideViewPr>
    <p:cSldViewPr>
      <p:cViewPr varScale="1">
        <p:scale>
          <a:sx n="89" d="100"/>
          <a:sy n="89" d="100"/>
        </p:scale>
        <p:origin x="507" y="5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17"/>
    </p:cViewPr>
  </p:sorterViewPr>
  <p:notesViewPr>
    <p:cSldViewPr showGuides="1">
      <p:cViewPr varScale="1">
        <p:scale>
          <a:sx n="60" d="100"/>
          <a:sy n="60" d="100"/>
        </p:scale>
        <p:origin x="2237"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5/25/2017 11:15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5/25/2017 11:15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3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2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21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635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9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7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91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530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10075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609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2025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0986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509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29351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D1E034-5232-41F8-B991-F18E5FA0EB1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0209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D1E034-5232-41F8-B991-F18E5FA0EB1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6687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13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023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97935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06049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056934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35307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522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Tree>
    <p:extLst>
      <p:ext uri="{BB962C8B-B14F-4D97-AF65-F5344CB8AC3E}">
        <p14:creationId xmlns:p14="http://schemas.microsoft.com/office/powerpoint/2010/main" val="665134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Tree>
    <p:extLst>
      <p:ext uri="{BB962C8B-B14F-4D97-AF65-F5344CB8AC3E}">
        <p14:creationId xmlns:p14="http://schemas.microsoft.com/office/powerpoint/2010/main" val="588291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Tree>
    <p:extLst>
      <p:ext uri="{BB962C8B-B14F-4D97-AF65-F5344CB8AC3E}">
        <p14:creationId xmlns:p14="http://schemas.microsoft.com/office/powerpoint/2010/main" val="2026312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Tree>
    <p:extLst>
      <p:ext uri="{BB962C8B-B14F-4D97-AF65-F5344CB8AC3E}">
        <p14:creationId xmlns:p14="http://schemas.microsoft.com/office/powerpoint/2010/main" val="1169458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5/25/2017 11:15 AM</a:t>
            </a:fld>
            <a:endParaRPr lang="en-US" dirty="0">
              <a:solidFill>
                <a:prstClr val="black"/>
              </a:solidFill>
            </a:endParaRPr>
          </a:p>
        </p:txBody>
      </p:sp>
    </p:spTree>
    <p:extLst>
      <p:ext uri="{BB962C8B-B14F-4D97-AF65-F5344CB8AC3E}">
        <p14:creationId xmlns:p14="http://schemas.microsoft.com/office/powerpoint/2010/main" val="1433043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3157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smtClean="0">
                <a:ln>
                  <a:noFill/>
                </a:ln>
                <a:solidFill>
                  <a:srgbClr val="50505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505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06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57240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17D118-1690-458F-B4D2-F9DA5D6F50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5/25/2017 11:15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06877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91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54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35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458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06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110DC-939E-4C17-BCBE-0406FEEE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34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oleObject" Target="../embeddings/oleObject2.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image" Target="../media/image18.emf"/><Relationship Id="rId4" Type="http://schemas.openxmlformats.org/officeDocument/2006/relationships/oleObject" Target="../embeddings/oleObject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4.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8.emf"/><Relationship Id="rId4" Type="http://schemas.openxmlformats.org/officeDocument/2006/relationships/oleObject" Target="../embeddings/oleObject5.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8.emf"/><Relationship Id="rId4" Type="http://schemas.openxmlformats.org/officeDocument/2006/relationships/oleObject" Target="../embeddings/oleObject6.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8.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8.emf"/><Relationship Id="rId4" Type="http://schemas.openxmlformats.org/officeDocument/2006/relationships/oleObject" Target="../embeddings/oleObject8.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8.emf"/><Relationship Id="rId4" Type="http://schemas.openxmlformats.org/officeDocument/2006/relationships/oleObject" Target="../embeddings/oleObject9.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8.emf"/><Relationship Id="rId4" Type="http://schemas.openxmlformats.org/officeDocument/2006/relationships/oleObject" Target="../embeddings/oleObject10.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8.emf"/><Relationship Id="rId4" Type="http://schemas.openxmlformats.org/officeDocument/2006/relationships/oleObject" Target="../embeddings/oleObject11.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8.emf"/><Relationship Id="rId4" Type="http://schemas.openxmlformats.org/officeDocument/2006/relationships/oleObject" Target="../embeddings/oleObject12.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8.emf"/><Relationship Id="rId4" Type="http://schemas.openxmlformats.org/officeDocument/2006/relationships/oleObject" Target="../embeddings/oleObject13.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8.emf"/><Relationship Id="rId4" Type="http://schemas.openxmlformats.org/officeDocument/2006/relationships/oleObject" Target="../embeddings/oleObject14.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8.emf"/><Relationship Id="rId4" Type="http://schemas.openxmlformats.org/officeDocument/2006/relationships/oleObject" Target="../embeddings/oleObject15.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8.emf"/><Relationship Id="rId4" Type="http://schemas.openxmlformats.org/officeDocument/2006/relationships/oleObject" Target="../embeddings/oleObject16.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2.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21.png"/><Relationship Id="rId5" Type="http://schemas.openxmlformats.org/officeDocument/2006/relationships/image" Target="../media/image18.emf"/><Relationship Id="rId4" Type="http://schemas.openxmlformats.org/officeDocument/2006/relationships/oleObject" Target="../embeddings/oleObject17.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3.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3"/>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Picture 8"/>
          <p:cNvPicPr>
            <a:picLocks noChangeAspect="1"/>
          </p:cNvPicPr>
          <p:nvPr userDrawn="1"/>
        </p:nvPicPr>
        <p:blipFill>
          <a:blip r:embed="rId4"/>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1176060096"/>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7315200"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73152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2506195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753196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72481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11573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378116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205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13" name="Rectangle 12"/>
          <p:cNvSpPr/>
          <p:nvPr/>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8" y="2098358"/>
            <a:ext cx="5597871" cy="2798040"/>
          </a:xfrm>
          <a:noFill/>
        </p:spPr>
        <p:txBody>
          <a:bodyPr vert="horz" lIns="137160" tIns="137160" rIns="137160" bIns="137160" rtlCol="0" anchor="t" anchorCtr="0">
            <a:normAutofit/>
          </a:bodyPr>
          <a:lstStyle>
            <a:lvl1pPr>
              <a:defRPr lang="en-US" sz="4488" spc="-100" dirty="0">
                <a:gradFill>
                  <a:gsLst>
                    <a:gs pos="5833">
                      <a:srgbClr val="FFFFFF"/>
                    </a:gs>
                    <a:gs pos="18000">
                      <a:srgbClr val="FFFFFF"/>
                    </a:gs>
                  </a:gsLst>
                  <a:lin ang="5400000" scaled="0"/>
                </a:gradFill>
              </a:defRPr>
            </a:lvl1pPr>
          </a:lstStyle>
          <a:p>
            <a:pPr lvl="0"/>
            <a:r>
              <a:rPr lang="en-US" dirty="0"/>
              <a:t>Presentation title</a:t>
            </a:r>
          </a:p>
        </p:txBody>
      </p:sp>
      <p:sp>
        <p:nvSpPr>
          <p:cNvPr id="4" name="Text Placeholder 3"/>
          <p:cNvSpPr>
            <a:spLocks noGrp="1"/>
          </p:cNvSpPr>
          <p:nvPr>
            <p:ph type="body" sz="quarter" idx="10" hasCustomPrompt="1"/>
          </p:nvPr>
        </p:nvSpPr>
        <p:spPr>
          <a:xfrm>
            <a:off x="153878" y="4896168"/>
            <a:ext cx="5597871" cy="932603"/>
          </a:xfrm>
        </p:spPr>
        <p:txBody>
          <a:bodyPr lIns="137160" tIns="137160" rIns="137160" bIns="137160">
            <a:noAutofit/>
          </a:bodyPr>
          <a:lstStyle>
            <a:lvl1pPr marL="0" indent="0">
              <a:spcBef>
                <a:spcPts val="0"/>
              </a:spcBef>
              <a:buNone/>
              <a:defRPr sz="2040">
                <a:solidFill>
                  <a:schemeClr val="bg1"/>
                </a:solidFill>
              </a:defRPr>
            </a:lvl1pPr>
            <a:lvl2pPr marL="287279" indent="0">
              <a:buNone/>
              <a:defRPr sz="2040">
                <a:solidFill>
                  <a:schemeClr val="bg1"/>
                </a:solidFill>
              </a:defRPr>
            </a:lvl2pPr>
            <a:lvl3pPr marL="600187" indent="0">
              <a:buNone/>
              <a:defRPr sz="2040">
                <a:solidFill>
                  <a:schemeClr val="bg1"/>
                </a:solidFill>
              </a:defRPr>
            </a:lvl3pPr>
            <a:lvl4pPr marL="887466" indent="0">
              <a:buNone/>
              <a:defRPr sz="2040">
                <a:solidFill>
                  <a:schemeClr val="bg1"/>
                </a:solidFill>
              </a:defRPr>
            </a:lvl4pPr>
            <a:lvl5pPr marL="1127540" indent="0">
              <a:buNone/>
              <a:defRPr sz="2040">
                <a:solidFill>
                  <a:schemeClr val="bg1"/>
                </a:solidFill>
              </a:defRPr>
            </a:lvl5pPr>
          </a:lstStyle>
          <a:p>
            <a:pPr lvl="0"/>
            <a:r>
              <a:rPr lang="en-US" dirty="0"/>
              <a:t>Speaker Name</a:t>
            </a:r>
          </a:p>
        </p:txBody>
      </p:sp>
      <p:sp>
        <p:nvSpPr>
          <p:cNvPr id="10" name="TextBox 9"/>
          <p:cNvSpPr txBox="1"/>
          <p:nvPr/>
        </p:nvSpPr>
        <p:spPr>
          <a:xfrm>
            <a:off x="7772797" y="388585"/>
            <a:ext cx="3886398" cy="1942924"/>
          </a:xfrm>
          <a:prstGeom prst="rect">
            <a:avLst/>
          </a:prstGeom>
        </p:spPr>
        <p:txBody>
          <a:bodyPr vert="horz" wrap="square" lIns="110987" tIns="55494" rIns="110987" bIns="55494" rtlCol="0" anchor="ctr">
            <a:normAutofit/>
          </a:bodyPr>
          <a:lstStyle/>
          <a:p>
            <a:pPr defTabSz="1109758"/>
            <a:r>
              <a:rPr lang="en-US" sz="2040" dirty="0">
                <a:solidFill>
                  <a:srgbClr val="D2D2D2"/>
                </a:solidFill>
                <a:ea typeface="Segoe UI" pitchFamily="34" charset="0"/>
                <a:cs typeface="Segoe UI" pitchFamily="34" charset="0"/>
              </a:rPr>
              <a:t>Click View &gt; Slide Master to insert a photo as a background behind the colored boxes.</a:t>
            </a:r>
          </a:p>
        </p:txBody>
      </p:sp>
      <p:sp>
        <p:nvSpPr>
          <p:cNvPr id="15" name="TextBox 14"/>
          <p:cNvSpPr txBox="1"/>
          <p:nvPr/>
        </p:nvSpPr>
        <p:spPr>
          <a:xfrm>
            <a:off x="7772797" y="388585"/>
            <a:ext cx="3886398" cy="1942924"/>
          </a:xfrm>
          <a:prstGeom prst="rect">
            <a:avLst/>
          </a:prstGeom>
        </p:spPr>
        <p:txBody>
          <a:bodyPr vert="horz" wrap="square" lIns="110987" tIns="55494" rIns="110987" bIns="55494" rtlCol="0" anchor="ctr">
            <a:normAutofit/>
          </a:bodyPr>
          <a:lstStyle/>
          <a:p>
            <a:pPr defTabSz="1109758"/>
            <a:r>
              <a:rPr lang="en-US" sz="2040" dirty="0">
                <a:solidFill>
                  <a:srgbClr val="D2D2D2"/>
                </a:solidFill>
                <a:ea typeface="Segoe UI" pitchFamily="34" charset="0"/>
                <a:cs typeface="Segoe UI" pitchFamily="34" charset="0"/>
              </a:rPr>
              <a:t>Click View &gt; Slide Master to insert a photo as a background behind the colored boxes.</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35" y="202306"/>
            <a:ext cx="1986146" cy="730297"/>
          </a:xfrm>
          <a:prstGeom prst="rect">
            <a:avLst/>
          </a:prstGeom>
        </p:spPr>
      </p:pic>
      <p:sp>
        <p:nvSpPr>
          <p:cNvPr id="14" name="TextBox 13"/>
          <p:cNvSpPr txBox="1"/>
          <p:nvPr userDrawn="1"/>
        </p:nvSpPr>
        <p:spPr>
          <a:xfrm>
            <a:off x="7772797" y="388585"/>
            <a:ext cx="3886398" cy="1942924"/>
          </a:xfrm>
          <a:prstGeom prst="rect">
            <a:avLst/>
          </a:prstGeom>
        </p:spPr>
        <p:txBody>
          <a:bodyPr vert="horz" wrap="square" lIns="110987" tIns="55494" rIns="110987" bIns="55494" rtlCol="0" anchor="ctr">
            <a:normAutofit/>
          </a:bodyPr>
          <a:lstStyle/>
          <a:p>
            <a:pPr defTabSz="1109758"/>
            <a:r>
              <a:rPr lang="en-US" sz="2040" dirty="0">
                <a:solidFill>
                  <a:srgbClr val="D2D2D2"/>
                </a:solidFill>
                <a:ea typeface="Segoe UI" pitchFamily="34" charset="0"/>
                <a:cs typeface="Segoe UI" pitchFamily="34" charset="0"/>
              </a:rPr>
              <a:t>Click View &gt; Slide Master to insert a photo as a background behind the colored boxes.</a:t>
            </a:r>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435" y="202306"/>
            <a:ext cx="1986146" cy="730297"/>
          </a:xfrm>
          <a:prstGeom prst="rect">
            <a:avLst/>
          </a:prstGeom>
        </p:spPr>
      </p:pic>
    </p:spTree>
    <p:extLst>
      <p:ext uri="{BB962C8B-B14F-4D97-AF65-F5344CB8AC3E}">
        <p14:creationId xmlns:p14="http://schemas.microsoft.com/office/powerpoint/2010/main" val="3512700507"/>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3080"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13" name="Rectangle 12"/>
          <p:cNvSpPr/>
          <p:nvPr/>
        </p:nvSpPr>
        <p:spPr bwMode="gray">
          <a:xfrm>
            <a:off x="153878" y="2098358"/>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8" y="2098358"/>
            <a:ext cx="5597871" cy="2798040"/>
          </a:xfrm>
          <a:noFill/>
        </p:spPr>
        <p:txBody>
          <a:bodyPr vert="horz" lIns="137160" tIns="137160" rIns="137160" bIns="137160" rtlCol="0" anchor="t" anchorCtr="0">
            <a:normAutofit/>
          </a:bodyPr>
          <a:lstStyle>
            <a:lvl1pPr>
              <a:defRPr lang="en-US" sz="4488" spc="-100" dirty="0">
                <a:gradFill>
                  <a:gsLst>
                    <a:gs pos="5833">
                      <a:srgbClr val="FFFFFF"/>
                    </a:gs>
                    <a:gs pos="18000">
                      <a:srgbClr val="FFFFFF"/>
                    </a:gs>
                  </a:gsLst>
                  <a:lin ang="5400000" scaled="0"/>
                </a:gradFill>
              </a:defRPr>
            </a:lvl1pPr>
          </a:lstStyle>
          <a:p>
            <a:pPr lvl="0"/>
            <a:r>
              <a:rPr lang="en-US" dirty="0"/>
              <a:t>Presentation title</a:t>
            </a:r>
          </a:p>
        </p:txBody>
      </p:sp>
      <p:sp>
        <p:nvSpPr>
          <p:cNvPr id="4" name="Text Placeholder 3"/>
          <p:cNvSpPr>
            <a:spLocks noGrp="1"/>
          </p:cNvSpPr>
          <p:nvPr>
            <p:ph type="body" sz="quarter" idx="10" hasCustomPrompt="1"/>
          </p:nvPr>
        </p:nvSpPr>
        <p:spPr>
          <a:xfrm>
            <a:off x="153878" y="4896168"/>
            <a:ext cx="5597871" cy="932603"/>
          </a:xfrm>
        </p:spPr>
        <p:txBody>
          <a:bodyPr lIns="137160" tIns="137160" rIns="137160" bIns="137160">
            <a:noAutofit/>
          </a:bodyPr>
          <a:lstStyle>
            <a:lvl1pPr marL="0" indent="0">
              <a:spcBef>
                <a:spcPts val="0"/>
              </a:spcBef>
              <a:buNone/>
              <a:defRPr sz="2040">
                <a:solidFill>
                  <a:schemeClr val="bg1"/>
                </a:solidFill>
              </a:defRPr>
            </a:lvl1pPr>
            <a:lvl2pPr marL="287279" indent="0">
              <a:buNone/>
              <a:defRPr sz="2040">
                <a:solidFill>
                  <a:schemeClr val="bg1"/>
                </a:solidFill>
              </a:defRPr>
            </a:lvl2pPr>
            <a:lvl3pPr marL="600187" indent="0">
              <a:buNone/>
              <a:defRPr sz="2040">
                <a:solidFill>
                  <a:schemeClr val="bg1"/>
                </a:solidFill>
              </a:defRPr>
            </a:lvl3pPr>
            <a:lvl4pPr marL="887466" indent="0">
              <a:buNone/>
              <a:defRPr sz="2040">
                <a:solidFill>
                  <a:schemeClr val="bg1"/>
                </a:solidFill>
              </a:defRPr>
            </a:lvl4pPr>
            <a:lvl5pPr marL="1127540" indent="0">
              <a:buNone/>
              <a:defRPr sz="2040">
                <a:solidFill>
                  <a:schemeClr val="bg1"/>
                </a:solidFill>
              </a:defRPr>
            </a:lvl5pPr>
          </a:lstStyle>
          <a:p>
            <a:pPr lvl="0"/>
            <a:r>
              <a:rPr lang="en-US" dirty="0"/>
              <a:t>Speaker Name</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84" y="204776"/>
            <a:ext cx="1986143" cy="730297"/>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784" y="204776"/>
            <a:ext cx="1986143" cy="730297"/>
          </a:xfrm>
          <a:prstGeom prst="rect">
            <a:avLst/>
          </a:prstGeom>
        </p:spPr>
      </p:pic>
    </p:spTree>
    <p:extLst>
      <p:ext uri="{BB962C8B-B14F-4D97-AF65-F5344CB8AC3E}">
        <p14:creationId xmlns:p14="http://schemas.microsoft.com/office/powerpoint/2010/main" val="4172262758"/>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4104"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658906"/>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a:t>Click to add subtitle</a:t>
            </a:r>
          </a:p>
        </p:txBody>
      </p:sp>
      <p:sp>
        <p:nvSpPr>
          <p:cNvPr id="16" name="Text Placeholder 15"/>
          <p:cNvSpPr>
            <a:spLocks noGrp="1"/>
          </p:cNvSpPr>
          <p:nvPr>
            <p:ph type="body" sz="quarter" idx="14"/>
          </p:nvPr>
        </p:nvSpPr>
        <p:spPr>
          <a:xfrm>
            <a:off x="153878" y="1632056"/>
            <a:ext cx="12128721" cy="466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50836939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5128"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60"/>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658906"/>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a:t>Click to add subtitle</a:t>
            </a:r>
          </a:p>
        </p:txBody>
      </p:sp>
    </p:spTree>
    <p:extLst>
      <p:ext uri="{BB962C8B-B14F-4D97-AF65-F5344CB8AC3E}">
        <p14:creationId xmlns:p14="http://schemas.microsoft.com/office/powerpoint/2010/main" val="20326149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6152"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153878" y="1632056"/>
            <a:ext cx="12128721" cy="4585300"/>
          </a:xfrm>
          <a:prstGeom prst="rect">
            <a:avLst/>
          </a:prstGeom>
        </p:spPr>
        <p:txBody>
          <a:bodyPr/>
          <a:lstStyle>
            <a:lvl1pPr marL="0" indent="0">
              <a:buNone/>
              <a:defRPr>
                <a:solidFill>
                  <a:schemeClr val="tx1"/>
                </a:solidFill>
                <a:latin typeface="Segoe UI" panose="020B0502040204020203" pitchFamily="34" charset="0"/>
                <a:cs typeface="Segoe UI" panose="020B0502040204020203" pitchFamily="34" charset="0"/>
                <a:sym typeface="Segoe UI" panose="020B0502040204020203" pitchFamily="34" charset="0"/>
              </a:defRPr>
            </a:lvl1pPr>
            <a:lvl2pPr marL="287279" indent="0">
              <a:buNone/>
              <a:defRPr>
                <a:solidFill>
                  <a:schemeClr val="tx1"/>
                </a:solidFill>
                <a:latin typeface="Segoe UI" panose="020B0502040204020203" pitchFamily="34" charset="0"/>
                <a:cs typeface="Segoe UI" panose="020B0502040204020203" pitchFamily="34" charset="0"/>
                <a:sym typeface="Segoe UI" panose="020B0502040204020203" pitchFamily="34" charset="0"/>
              </a:defRPr>
            </a:lvl2pPr>
            <a:lvl3pPr marL="600187" indent="0">
              <a:buNone/>
              <a:defRPr>
                <a:solidFill>
                  <a:schemeClr val="tx1"/>
                </a:solidFill>
                <a:latin typeface="Segoe UI" panose="020B0502040204020203" pitchFamily="34" charset="0"/>
                <a:cs typeface="Segoe UI" panose="020B0502040204020203" pitchFamily="34" charset="0"/>
                <a:sym typeface="Segoe UI" panose="020B0502040204020203" pitchFamily="34" charset="0"/>
              </a:defRPr>
            </a:lvl3pPr>
            <a:lvl4pPr marL="887466" indent="0">
              <a:buNone/>
              <a:defRPr>
                <a:solidFill>
                  <a:schemeClr val="tx1"/>
                </a:solidFill>
                <a:latin typeface="Segoe UI" panose="020B0502040204020203" pitchFamily="34" charset="0"/>
                <a:cs typeface="Segoe UI" panose="020B0502040204020203" pitchFamily="34" charset="0"/>
                <a:sym typeface="Segoe UI" panose="020B0502040204020203" pitchFamily="34" charset="0"/>
              </a:defRPr>
            </a:lvl4pPr>
            <a:lvl5pPr marL="1127540" indent="0">
              <a:buNone/>
              <a:defRPr>
                <a:solidFill>
                  <a:schemeClr val="tx1"/>
                </a:solidFill>
                <a:latin typeface="Segoe UI" panose="020B0502040204020203" pitchFamily="34" charset="0"/>
                <a:cs typeface="Segoe UI" panose="020B0502040204020203" pitchFamily="34" charset="0"/>
                <a:sym typeface="Segoe UI" panose="020B0502040204020203" pitchFamily="34"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658906"/>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65937640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7176" name="think-cell Slide" r:id="rId4" imgW="377" imgH="377" progId="TCLayout.ActiveDocument.1">
                  <p:embed/>
                </p:oleObj>
              </mc:Choice>
              <mc:Fallback>
                <p:oleObj name="think-cell Slide" r:id="rId4" imgW="377" imgH="377" progId="TCLayout.ActiveDocument.1">
                  <p:embed/>
                  <p:pic>
                    <p:nvPicPr>
                      <p:cNvPr id="5" name="Object 4"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4" name="Rectangle 3"/>
          <p:cNvSpPr/>
          <p:nvPr userDrawn="1"/>
        </p:nvSpPr>
        <p:spPr>
          <a:xfrm>
            <a:off x="1" y="0"/>
            <a:ext cx="12436475" cy="6994525"/>
          </a:xfrm>
          <a:prstGeom prst="rect">
            <a:avLst/>
          </a:prstGeom>
          <a:gradFill flip="none" rotWithShape="1">
            <a:gsLst>
              <a:gs pos="0">
                <a:schemeClr val="tx2"/>
              </a:gs>
              <a:gs pos="100000">
                <a:schemeClr val="bg2">
                  <a:lumMod val="90000"/>
                  <a:lumOff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1109758"/>
            <a:endParaRPr lang="en-US" sz="1224" dirty="0">
              <a:solidFill>
                <a:prstClr val="white"/>
              </a:solidFill>
            </a:endParaRPr>
          </a:p>
        </p:txBody>
      </p:sp>
    </p:spTree>
    <p:extLst>
      <p:ext uri="{BB962C8B-B14F-4D97-AF65-F5344CB8AC3E}">
        <p14:creationId xmlns:p14="http://schemas.microsoft.com/office/powerpoint/2010/main" val="26685988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2"/>
          <a:stretch>
            <a:fillRect/>
          </a:stretch>
        </p:blipFill>
        <p:spPr>
          <a:xfrm>
            <a:off x="635" y="3410196"/>
            <a:ext cx="12435840" cy="3104213"/>
          </a:xfrm>
          <a:prstGeom prst="rect">
            <a:avLst/>
          </a:prstGeom>
        </p:spPr>
      </p:pic>
    </p:spTree>
    <p:extLst>
      <p:ext uri="{BB962C8B-B14F-4D97-AF65-F5344CB8AC3E}">
        <p14:creationId xmlns:p14="http://schemas.microsoft.com/office/powerpoint/2010/main" val="3473456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820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6" name="Rectangle 5"/>
          <p:cNvSpPr/>
          <p:nvPr/>
        </p:nvSpPr>
        <p:spPr bwMode="auto">
          <a:xfrm>
            <a:off x="153877" y="1165754"/>
            <a:ext cx="10262764" cy="27887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3877" y="1165754"/>
            <a:ext cx="10262764" cy="27887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3879" y="1165756"/>
            <a:ext cx="10262763" cy="2788709"/>
          </a:xfrm>
          <a:noFill/>
        </p:spPr>
        <p:txBody>
          <a:bodyPr lIns="137160" tIns="137160" rIns="137160" bIns="137160" anchor="t" anchorCtr="0"/>
          <a:lstStyle>
            <a:lvl1pPr>
              <a:defRPr sz="7241" spc="-100"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153877" y="3954464"/>
            <a:ext cx="10262765" cy="1874307"/>
          </a:xfrm>
          <a:noFill/>
        </p:spPr>
        <p:txBody>
          <a:bodyPr lIns="137160" tIns="137160" rIns="137160" bIns="137160">
            <a:noAutofit/>
          </a:bodyPr>
          <a:lstStyle>
            <a:lvl1pPr marL="0" indent="0">
              <a:spcBef>
                <a:spcPts val="0"/>
              </a:spcBef>
              <a:buNone/>
              <a:defRPr sz="2856"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
        <p:nvSpPr>
          <p:cNvPr id="7" name="Rectangle 6"/>
          <p:cNvSpPr/>
          <p:nvPr userDrawn="1"/>
        </p:nvSpPr>
        <p:spPr bwMode="auto">
          <a:xfrm>
            <a:off x="153877" y="1165754"/>
            <a:ext cx="10262764" cy="27887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0895564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9224"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6" name="Rectangle 5"/>
          <p:cNvSpPr/>
          <p:nvPr/>
        </p:nvSpPr>
        <p:spPr bwMode="auto">
          <a:xfrm>
            <a:off x="153879" y="1165754"/>
            <a:ext cx="10262763" cy="279781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3879" y="1165754"/>
            <a:ext cx="10262763" cy="279781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3879" y="1165755"/>
            <a:ext cx="10262763" cy="2788709"/>
          </a:xfrm>
          <a:noFill/>
        </p:spPr>
        <p:txBody>
          <a:bodyPr lIns="137160" tIns="137160" rIns="137160" bIns="137160" anchor="t" anchorCtr="0"/>
          <a:lstStyle>
            <a:lvl1pPr>
              <a:defRPr sz="7241" spc="-100" baseline="0">
                <a:gradFill>
                  <a:gsLst>
                    <a:gs pos="5833">
                      <a:srgbClr val="FFFFFF"/>
                    </a:gs>
                    <a:gs pos="18000">
                      <a:srgbClr val="FFFFFF"/>
                    </a:gs>
                  </a:gsLst>
                  <a:lin ang="5400000" scaled="0"/>
                </a:gradFill>
              </a:defRPr>
            </a:lvl1pPr>
          </a:lstStyle>
          <a:p>
            <a:r>
              <a:rPr lang="en-US" dirty="0"/>
              <a:t>Video title</a:t>
            </a:r>
          </a:p>
        </p:txBody>
      </p:sp>
      <p:sp>
        <p:nvSpPr>
          <p:cNvPr id="5" name="Text Placeholder 4"/>
          <p:cNvSpPr>
            <a:spLocks noGrp="1"/>
          </p:cNvSpPr>
          <p:nvPr>
            <p:ph type="body" sz="quarter" idx="12" hasCustomPrompt="1"/>
          </p:nvPr>
        </p:nvSpPr>
        <p:spPr>
          <a:xfrm>
            <a:off x="153877" y="3963564"/>
            <a:ext cx="10262764" cy="1865207"/>
          </a:xfrm>
          <a:noFill/>
        </p:spPr>
        <p:txBody>
          <a:bodyPr lIns="137160" tIns="137160" rIns="137160" bIns="137160">
            <a:noAutofit/>
          </a:bodyPr>
          <a:lstStyle>
            <a:lvl1pPr marL="0" indent="0">
              <a:spcBef>
                <a:spcPts val="0"/>
              </a:spcBef>
              <a:buNone/>
              <a:defRPr sz="2856"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
        <p:nvSpPr>
          <p:cNvPr id="7" name="Rectangle 6"/>
          <p:cNvSpPr/>
          <p:nvPr userDrawn="1"/>
        </p:nvSpPr>
        <p:spPr bwMode="auto">
          <a:xfrm>
            <a:off x="153879" y="1165754"/>
            <a:ext cx="10262763" cy="279781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9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4265926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0248"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2913481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1272"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FFFFFF"/>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9176012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2296"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000000"/>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870031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3320"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000000"/>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41665048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4344"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rgbClr val="000000"/>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41399825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5368"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a:xfrm>
            <a:off x="153878" y="2098359"/>
            <a:ext cx="12128721" cy="1859279"/>
          </a:xfrm>
          <a:noFill/>
        </p:spPr>
        <p:txBody>
          <a:bodyPr lIns="137160" tIns="137160" rIns="137160" bIns="137160" anchor="t" anchorCtr="0"/>
          <a:lstStyle>
            <a:lvl1pPr>
              <a:defRPr sz="8771" spc="-100" baseline="0">
                <a:solidFill>
                  <a:schemeClr val="tx1"/>
                </a:solidFill>
              </a:defRPr>
            </a:lvl1pPr>
          </a:lstStyle>
          <a:p>
            <a:r>
              <a:rPr lang="en-US" dirty="0"/>
              <a:t>Section title</a:t>
            </a:r>
          </a:p>
        </p:txBody>
      </p:sp>
      <p:sp>
        <p:nvSpPr>
          <p:cNvPr id="3" name="Text Placeholder 10"/>
          <p:cNvSpPr>
            <a:spLocks noGrp="1"/>
          </p:cNvSpPr>
          <p:nvPr>
            <p:ph type="body" sz="quarter" idx="14"/>
          </p:nvPr>
        </p:nvSpPr>
        <p:spPr>
          <a:xfrm>
            <a:off x="153877" y="3963564"/>
            <a:ext cx="6530850" cy="2642376"/>
          </a:xfrm>
          <a:prstGeom prst="rect">
            <a:avLst/>
          </a:prstGeom>
        </p:spPr>
        <p:txBody>
          <a:bodyPr lIns="137160" tIns="137160" rIns="137160" bIns="137160">
            <a:noAutofit/>
          </a:bodyPr>
          <a:lstStyle>
            <a:lvl1pPr marL="194218" indent="-194218">
              <a:lnSpc>
                <a:spcPct val="80000"/>
              </a:lnSpc>
              <a:buNone/>
              <a:defRPr lang="en-US" sz="2040" kern="1200" dirty="0">
                <a:solidFill>
                  <a:schemeClr val="tx1"/>
                </a:solidFill>
                <a:latin typeface="Segoe UI" pitchFamily="34" charset="0"/>
                <a:ea typeface="Segoe UI" pitchFamily="34" charset="0"/>
                <a:cs typeface="Segoe UI" pitchFamily="34" charset="0"/>
              </a:defRPr>
            </a:lvl1pPr>
          </a:lstStyle>
          <a:p>
            <a:pPr marL="0" lvl="0" indent="0" algn="l" defTabSz="1109758"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610615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6392"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31625" y="1632056"/>
            <a:ext cx="11584484"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794949766"/>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741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5" name="Rectangle 4"/>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dirty="0">
              <a:solidFill>
                <a:prstClr val="white"/>
              </a:solidFill>
            </a:endParaRPr>
          </a:p>
        </p:txBody>
      </p:sp>
      <p:sp>
        <p:nvSpPr>
          <p:cNvPr id="4" name="Rectangle 3"/>
          <p:cNvSpPr/>
          <p:nvPr/>
        </p:nvSpPr>
        <p:spPr>
          <a:xfrm>
            <a:off x="1" y="0"/>
            <a:ext cx="12436475"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dirty="0">
              <a:solidFill>
                <a:prstClr val="white"/>
              </a:solidFill>
            </a:endParaRPr>
          </a:p>
        </p:txBody>
      </p:sp>
      <p:sp>
        <p:nvSpPr>
          <p:cNvPr id="8" name="Rectangle 7"/>
          <p:cNvSpPr/>
          <p:nvPr/>
        </p:nvSpPr>
        <p:spPr>
          <a:xfrm>
            <a:off x="1" y="0"/>
            <a:ext cx="12436475" cy="6994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dirty="0">
              <a:solidFill>
                <a:prstClr val="white"/>
              </a:solidFill>
            </a:endParaRPr>
          </a:p>
        </p:txBody>
      </p:sp>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5182" y="2956956"/>
            <a:ext cx="2938889" cy="1080617"/>
          </a:xfrm>
          <a:prstGeom prst="rect">
            <a:avLst/>
          </a:prstGeom>
        </p:spPr>
      </p:pic>
      <p:sp>
        <p:nvSpPr>
          <p:cNvPr id="6" name="Rectangle 5"/>
          <p:cNvSpPr/>
          <p:nvPr/>
        </p:nvSpPr>
        <p:spPr>
          <a:xfrm>
            <a:off x="1" y="0"/>
            <a:ext cx="12436475" cy="6994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dirty="0">
              <a:solidFill>
                <a:prstClr val="white"/>
              </a:solidFill>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5182" y="2956956"/>
            <a:ext cx="2938889" cy="1080617"/>
          </a:xfrm>
          <a:prstGeom prst="rect">
            <a:avLst/>
          </a:prstGeom>
        </p:spPr>
      </p:pic>
      <p:sp>
        <p:nvSpPr>
          <p:cNvPr id="9" name="Rectangle 8"/>
          <p:cNvSpPr/>
          <p:nvPr userDrawn="1"/>
        </p:nvSpPr>
        <p:spPr>
          <a:xfrm>
            <a:off x="1" y="0"/>
            <a:ext cx="12436475" cy="6994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7696" tIns="38847" rIns="77696" bIns="38847" rtlCol="0" anchor="ctr"/>
          <a:lstStyle/>
          <a:p>
            <a:pPr algn="ctr" defTabSz="1109758"/>
            <a:endParaRPr lang="en-US" sz="2244" dirty="0">
              <a:solidFill>
                <a:prstClr val="white"/>
              </a:solidFill>
            </a:endParaRP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5181" y="2956954"/>
            <a:ext cx="2942163" cy="1081820"/>
          </a:xfrm>
          <a:prstGeom prst="rect">
            <a:avLst/>
          </a:prstGeom>
        </p:spPr>
      </p:pic>
    </p:spTree>
    <p:extLst>
      <p:ext uri="{BB962C8B-B14F-4D97-AF65-F5344CB8AC3E}">
        <p14:creationId xmlns:p14="http://schemas.microsoft.com/office/powerpoint/2010/main" val="27793138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5512193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96221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072531"/>
            <a:ext cx="5486399" cy="849463"/>
          </a:xfrm>
        </p:spPr>
        <p:txBody>
          <a:bodyPr anchor="ctr">
            <a:spAutoFit/>
          </a:bodyPr>
          <a:lstStyle>
            <a:lvl1pPr>
              <a:defRPr sz="48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39151898"/>
      </p:ext>
    </p:extLst>
  </p:cSld>
  <p:clrMapOvr>
    <a:masterClrMapping/>
  </p:clrMapOvr>
  <p:transition>
    <p:fade/>
  </p:transition>
  <p:extLst>
    <p:ext uri="{DCECCB84-F9BA-43D5-87BE-67443E8EF086}">
      <p15:sldGuideLst xmlns:p15="http://schemas.microsoft.com/office/powerpoint/2012/main">
        <p15:guide id="1" pos="391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0"/>
            <a:ext cx="6995160" cy="6995160"/>
          </a:xfrm>
          <a:prstGeom prst="rect">
            <a:avLst/>
          </a:prstGeom>
        </p:spPr>
      </p:pic>
    </p:spTree>
    <p:extLst>
      <p:ext uri="{BB962C8B-B14F-4D97-AF65-F5344CB8AC3E}">
        <p14:creationId xmlns:p14="http://schemas.microsoft.com/office/powerpoint/2010/main" val="15220611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04674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938146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62210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953954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chemeClr val="bg2"/>
        </a:solidFill>
        <a:effectLst/>
      </p:bgPr>
    </p:bg>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2"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3441286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5661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
        <p:nvSpPr>
          <p:cNvPr id="2" name="TextBox 1"/>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Tree>
    <p:extLst>
      <p:ext uri="{BB962C8B-B14F-4D97-AF65-F5344CB8AC3E}">
        <p14:creationId xmlns:p14="http://schemas.microsoft.com/office/powerpoint/2010/main" val="14543016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3"/>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Picture 8"/>
          <p:cNvPicPr>
            <a:picLocks noChangeAspect="1"/>
          </p:cNvPicPr>
          <p:nvPr userDrawn="1"/>
        </p:nvPicPr>
        <p:blipFill>
          <a:blip r:embed="rId4"/>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2645527461"/>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chemeClr val="bg2"/>
        </a:solidFill>
        <a:effectLst/>
      </p:bgPr>
    </p:bg>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2412314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7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950"/>
                                        <p:tgtEl>
                                          <p:spTgt spid="12"/>
                                        </p:tgtEl>
                                      </p:cBhvr>
                                    </p:animEffect>
                                  </p:childTnLst>
                                </p:cTn>
                              </p:par>
                              <p:par>
                                <p:cTn id="37" presetID="63" presetClass="path" presetSubtype="0" decel="100000" fill="hold" grpId="1" nodeType="withEffect">
                                  <p:stCondLst>
                                    <p:cond delay="700"/>
                                  </p:stCondLst>
                                  <p:childTnLst>
                                    <p:animMotion origin="layout" path="M -0.01455 2.13345E-6 L 1.62369E-6 2.13345E-6 " pathEditMode="relative" rAng="0" ptsTypes="AA">
                                      <p:cBhvr>
                                        <p:cTn id="38" dur="950" fill="hold"/>
                                        <p:tgtEl>
                                          <p:spTgt spid="12"/>
                                        </p:tgtEl>
                                        <p:attrNameLst>
                                          <p:attrName>ppt_x</p:attrName>
                                          <p:attrName>ppt_y</p:attrName>
                                        </p:attrNameLst>
                                      </p:cBhvr>
                                      <p:rCtr x="728" y="0"/>
                                    </p:animMotion>
                                  </p:childTnLst>
                                </p:cTn>
                              </p:par>
                              <p:par>
                                <p:cTn id="39" presetID="6" presetClass="emph" presetSubtype="0" accel="100000" autoRev="1" fill="hold" grpId="2" nodeType="withEffect">
                                  <p:stCondLst>
                                    <p:cond delay="0"/>
                                  </p:stCondLst>
                                  <p:childTnLst>
                                    <p:animScale>
                                      <p:cBhvr>
                                        <p:cTn id="40" dur="500" fill="hold"/>
                                        <p:tgtEl>
                                          <p:spTgt spid="12"/>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950"/>
                                        <p:tgtEl>
                                          <p:spTgt spid="13"/>
                                        </p:tgtEl>
                                      </p:cBhvr>
                                    </p:animEffect>
                                  </p:childTnLst>
                                </p:cTn>
                              </p:par>
                              <p:par>
                                <p:cTn id="44" presetID="63" presetClass="path" presetSubtype="0" decel="100000" fill="hold" grpId="1" nodeType="withEffect">
                                  <p:stCondLst>
                                    <p:cond delay="700"/>
                                  </p:stCondLst>
                                  <p:childTnLst>
                                    <p:animMotion origin="layout" path="M -0.01455 -2.09714E-6 L -4.54174E-6 -2.09714E-6 " pathEditMode="relative" rAng="0" ptsTypes="AA">
                                      <p:cBhvr>
                                        <p:cTn id="45" dur="950" fill="hold"/>
                                        <p:tgtEl>
                                          <p:spTgt spid="13"/>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4034388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57131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329130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33606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40005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61049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440733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098536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9566987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7315200"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73152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2552165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pic>
        <p:nvPicPr>
          <p:cNvPr id="4" name="Picture 3"/>
          <p:cNvPicPr>
            <a:picLocks noChangeAspect="1"/>
          </p:cNvPicPr>
          <p:nvPr userDrawn="1"/>
        </p:nvPicPr>
        <p:blipFill>
          <a:blip r:embed="rId2"/>
          <a:stretch>
            <a:fillRect/>
          </a:stretch>
        </p:blipFill>
        <p:spPr>
          <a:xfrm>
            <a:off x="635" y="3410196"/>
            <a:ext cx="12435840" cy="3104213"/>
          </a:xfrm>
          <a:prstGeom prst="rect">
            <a:avLst/>
          </a:prstGeom>
        </p:spPr>
      </p:pic>
    </p:spTree>
    <p:extLst>
      <p:ext uri="{BB962C8B-B14F-4D97-AF65-F5344CB8AC3E}">
        <p14:creationId xmlns:p14="http://schemas.microsoft.com/office/powerpoint/2010/main" val="3439498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3700563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98084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072531"/>
            <a:ext cx="5486399" cy="849463"/>
          </a:xfrm>
        </p:spPr>
        <p:txBody>
          <a:bodyPr anchor="ctr">
            <a:spAutoFit/>
          </a:bodyPr>
          <a:lstStyle>
            <a:lvl1pPr>
              <a:defRPr sz="48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851186698"/>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0"/>
            <a:ext cx="6995160" cy="6995160"/>
          </a:xfrm>
          <a:prstGeom prst="rect">
            <a:avLst/>
          </a:prstGeom>
        </p:spPr>
      </p:pic>
    </p:spTree>
    <p:extLst>
      <p:ext uri="{BB962C8B-B14F-4D97-AF65-F5344CB8AC3E}">
        <p14:creationId xmlns:p14="http://schemas.microsoft.com/office/powerpoint/2010/main" val="1678265394"/>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987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313719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33281250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547521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33560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153241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nterior1">
    <p:bg>
      <p:bgPr>
        <a:solidFill>
          <a:schemeClr val="accent2"/>
        </a:solidFill>
        <a:effectLst/>
      </p:bgPr>
    </p:bg>
    <p:spTree>
      <p:nvGrpSpPr>
        <p:cNvPr id="1" name=""/>
        <p:cNvGrpSpPr/>
        <p:nvPr/>
      </p:nvGrpSpPr>
      <p:grpSpPr>
        <a:xfrm>
          <a:off x="0" y="0"/>
          <a:ext cx="0" cy="0"/>
          <a:chOff x="0" y="0"/>
          <a:chExt cx="0" cy="0"/>
        </a:xfrm>
      </p:grpSpPr>
      <p:sp>
        <p:nvSpPr>
          <p:cNvPr id="2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
        <p:nvSpPr>
          <p:cNvPr id="3" name="Text Placeholder 2"/>
          <p:cNvSpPr>
            <a:spLocks noGrp="1"/>
          </p:cNvSpPr>
          <p:nvPr>
            <p:ph type="body" sz="quarter" idx="10"/>
          </p:nvPr>
        </p:nvSpPr>
        <p:spPr>
          <a:xfrm>
            <a:off x="686428" y="1437259"/>
            <a:ext cx="11750048" cy="5153570"/>
          </a:xfrm>
        </p:spPr>
        <p:txBody>
          <a:bodyPr>
            <a:normAutofit/>
          </a:bodyPr>
          <a:lstStyle>
            <a:lvl1pPr>
              <a:defRPr sz="3264">
                <a:solidFill>
                  <a:schemeClr val="bg1"/>
                </a:solidFill>
                <a:latin typeface="Segoe UI Light" panose="020B0502040204020203" pitchFamily="34" charset="0"/>
                <a:cs typeface="Segoe UI Light" panose="020B0502040204020203" pitchFamily="34" charset="0"/>
              </a:defRPr>
            </a:lvl1pPr>
            <a:lvl2pPr>
              <a:defRPr sz="2720">
                <a:solidFill>
                  <a:schemeClr val="bg1"/>
                </a:solidFill>
                <a:latin typeface="Segoe UI Light" panose="020B0502040204020203" pitchFamily="34" charset="0"/>
                <a:cs typeface="Segoe UI Light" panose="020B0502040204020203" pitchFamily="34" charset="0"/>
              </a:defRPr>
            </a:lvl2pPr>
            <a:lvl3pPr>
              <a:defRPr sz="2448">
                <a:solidFill>
                  <a:schemeClr val="bg1"/>
                </a:solidFill>
                <a:latin typeface="Segoe UI Light" panose="020B0502040204020203" pitchFamily="34" charset="0"/>
                <a:cs typeface="Segoe UI Light" panose="020B0502040204020203" pitchFamily="34" charset="0"/>
              </a:defRPr>
            </a:lvl3pPr>
            <a:lvl4pPr>
              <a:defRPr sz="2176">
                <a:solidFill>
                  <a:schemeClr val="bg1"/>
                </a:solidFill>
                <a:latin typeface="Segoe UI Light" panose="020B0502040204020203" pitchFamily="34" charset="0"/>
                <a:cs typeface="Segoe UI Light" panose="020B0502040204020203" pitchFamily="34" charset="0"/>
              </a:defRPr>
            </a:lvl4pPr>
            <a:lvl5pPr>
              <a:defRPr sz="2176">
                <a:solidFill>
                  <a:schemeClr val="bg1"/>
                </a:solidFill>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2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ormal">
    <p:bg>
      <p:bgPr>
        <a:solidFill>
          <a:schemeClr val="accent2"/>
        </a:solid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0" y="1261870"/>
            <a:ext cx="12436475" cy="2490233"/>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806198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10" name="Text Placeholder 6"/>
          <p:cNvSpPr>
            <a:spLocks noGrp="1"/>
          </p:cNvSpPr>
          <p:nvPr>
            <p:ph type="body" sz="quarter" idx="11" hasCustomPrompt="1"/>
          </p:nvPr>
        </p:nvSpPr>
        <p:spPr>
          <a:xfrm>
            <a:off x="1175200" y="356800"/>
            <a:ext cx="10726460" cy="321231"/>
          </a:xfrm>
        </p:spPr>
        <p:txBody>
          <a:bodyPr>
            <a:noAutofit/>
          </a:bodyPr>
          <a:lstStyle>
            <a:lvl1pPr>
              <a:defRPr sz="1224">
                <a:solidFill>
                  <a:srgbClr val="00A89D"/>
                </a:solidFill>
                <a:latin typeface="Segoe Slab WP Black" panose="02060A04040202020204" pitchFamily="18" charset="0"/>
                <a:ea typeface="Segoe Slab WP Black" panose="02060A04040202020204" pitchFamily="18" charset="0"/>
                <a:cs typeface="Segoe Slab WP Black" panose="02060A04040202020204" pitchFamily="18" charset="0"/>
              </a:defRPr>
            </a:lvl1pPr>
          </a:lstStyle>
          <a:p>
            <a:pPr lvl="0"/>
            <a:r>
              <a:rPr lang="en-US" dirty="0"/>
              <a:t>Click to edit master title style</a:t>
            </a:r>
          </a:p>
        </p:txBody>
      </p:sp>
    </p:spTree>
    <p:extLst>
      <p:ext uri="{BB962C8B-B14F-4D97-AF65-F5344CB8AC3E}">
        <p14:creationId xmlns:p14="http://schemas.microsoft.com/office/powerpoint/2010/main" val="579177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86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eading_Teal">
    <p:spTree>
      <p:nvGrpSpPr>
        <p:cNvPr id="1" name=""/>
        <p:cNvGrpSpPr/>
        <p:nvPr/>
      </p:nvGrpSpPr>
      <p:grpSpPr>
        <a:xfrm>
          <a:off x="0" y="0"/>
          <a:ext cx="0" cy="0"/>
          <a:chOff x="0" y="0"/>
          <a:chExt cx="0" cy="0"/>
        </a:xfrm>
      </p:grpSpPr>
      <p:sp>
        <p:nvSpPr>
          <p:cNvPr id="2" name="Rectangle 1"/>
          <p:cNvSpPr/>
          <p:nvPr userDrawn="1"/>
        </p:nvSpPr>
        <p:spPr>
          <a:xfrm>
            <a:off x="0" y="0"/>
            <a:ext cx="12436475"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3"/>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Picture 8"/>
          <p:cNvPicPr>
            <a:picLocks noChangeAspect="1"/>
          </p:cNvPicPr>
          <p:nvPr userDrawn="1"/>
        </p:nvPicPr>
        <p:blipFill>
          <a:blip r:embed="rId4"/>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3540380954"/>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chemeClr val="bg2"/>
        </a:solidFill>
        <a:effectLst/>
      </p:bgPr>
    </p:bg>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1706576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7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950"/>
                                        <p:tgtEl>
                                          <p:spTgt spid="12"/>
                                        </p:tgtEl>
                                      </p:cBhvr>
                                    </p:animEffect>
                                  </p:childTnLst>
                                </p:cTn>
                              </p:par>
                              <p:par>
                                <p:cTn id="37" presetID="63" presetClass="path" presetSubtype="0" decel="100000" fill="hold" grpId="1" nodeType="withEffect">
                                  <p:stCondLst>
                                    <p:cond delay="700"/>
                                  </p:stCondLst>
                                  <p:childTnLst>
                                    <p:animMotion origin="layout" path="M -0.01455 2.13345E-6 L 1.62369E-6 2.13345E-6 " pathEditMode="relative" rAng="0" ptsTypes="AA">
                                      <p:cBhvr>
                                        <p:cTn id="38" dur="950" fill="hold"/>
                                        <p:tgtEl>
                                          <p:spTgt spid="12"/>
                                        </p:tgtEl>
                                        <p:attrNameLst>
                                          <p:attrName>ppt_x</p:attrName>
                                          <p:attrName>ppt_y</p:attrName>
                                        </p:attrNameLst>
                                      </p:cBhvr>
                                      <p:rCtr x="728" y="0"/>
                                    </p:animMotion>
                                  </p:childTnLst>
                                </p:cTn>
                              </p:par>
                              <p:par>
                                <p:cTn id="39" presetID="6" presetClass="emph" presetSubtype="0" accel="100000" autoRev="1" fill="hold" grpId="2" nodeType="withEffect">
                                  <p:stCondLst>
                                    <p:cond delay="0"/>
                                  </p:stCondLst>
                                  <p:childTnLst>
                                    <p:animScale>
                                      <p:cBhvr>
                                        <p:cTn id="40" dur="500" fill="hold"/>
                                        <p:tgtEl>
                                          <p:spTgt spid="12"/>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950"/>
                                        <p:tgtEl>
                                          <p:spTgt spid="13"/>
                                        </p:tgtEl>
                                      </p:cBhvr>
                                    </p:animEffect>
                                  </p:childTnLst>
                                </p:cTn>
                              </p:par>
                              <p:par>
                                <p:cTn id="44" presetID="63" presetClass="path" presetSubtype="0" decel="100000" fill="hold" grpId="1" nodeType="withEffect">
                                  <p:stCondLst>
                                    <p:cond delay="700"/>
                                  </p:stCondLst>
                                  <p:childTnLst>
                                    <p:animMotion origin="layout" path="M -0.01455 -2.09714E-6 L -4.54174E-6 -2.09714E-6 " pathEditMode="relative" rAng="0" ptsTypes="AA">
                                      <p:cBhvr>
                                        <p:cTn id="45" dur="950" fill="hold"/>
                                        <p:tgtEl>
                                          <p:spTgt spid="13"/>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020720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3"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4092303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114207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25726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274129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047416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080313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942138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7315200"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73152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2743672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pic>
        <p:nvPicPr>
          <p:cNvPr id="4" name="Picture 3"/>
          <p:cNvPicPr>
            <a:picLocks noChangeAspect="1"/>
          </p:cNvPicPr>
          <p:nvPr userDrawn="1"/>
        </p:nvPicPr>
        <p:blipFill>
          <a:blip r:embed="rId2"/>
          <a:stretch>
            <a:fillRect/>
          </a:stretch>
        </p:blipFill>
        <p:spPr>
          <a:xfrm>
            <a:off x="635" y="3410196"/>
            <a:ext cx="12435840" cy="3104213"/>
          </a:xfrm>
          <a:prstGeom prst="rect">
            <a:avLst/>
          </a:prstGeom>
        </p:spPr>
      </p:pic>
    </p:spTree>
    <p:extLst>
      <p:ext uri="{BB962C8B-B14F-4D97-AF65-F5344CB8AC3E}">
        <p14:creationId xmlns:p14="http://schemas.microsoft.com/office/powerpoint/2010/main" val="3750811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129001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0676597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225623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072531"/>
            <a:ext cx="5486399" cy="849463"/>
          </a:xfrm>
        </p:spPr>
        <p:txBody>
          <a:bodyPr anchor="ctr">
            <a:spAutoFit/>
          </a:bodyPr>
          <a:lstStyle>
            <a:lvl1pPr>
              <a:defRPr sz="48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90154204"/>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0"/>
            <a:ext cx="6995160" cy="6995160"/>
          </a:xfrm>
          <a:prstGeom prst="rect">
            <a:avLst/>
          </a:prstGeom>
        </p:spPr>
      </p:pic>
    </p:spTree>
    <p:extLst>
      <p:ext uri="{BB962C8B-B14F-4D97-AF65-F5344CB8AC3E}">
        <p14:creationId xmlns:p14="http://schemas.microsoft.com/office/powerpoint/2010/main" val="119700285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15368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98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872597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995628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75265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nterior1">
    <p:bg>
      <p:bgPr>
        <a:solidFill>
          <a:schemeClr val="accent2"/>
        </a:solidFill>
        <a:effectLst/>
      </p:bgPr>
    </p:bg>
    <p:spTree>
      <p:nvGrpSpPr>
        <p:cNvPr id="1" name=""/>
        <p:cNvGrpSpPr/>
        <p:nvPr/>
      </p:nvGrpSpPr>
      <p:grpSpPr>
        <a:xfrm>
          <a:off x="0" y="0"/>
          <a:ext cx="0" cy="0"/>
          <a:chOff x="0" y="0"/>
          <a:chExt cx="0" cy="0"/>
        </a:xfrm>
      </p:grpSpPr>
      <p:sp>
        <p:nvSpPr>
          <p:cNvPr id="2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
        <p:nvSpPr>
          <p:cNvPr id="3" name="Text Placeholder 2"/>
          <p:cNvSpPr>
            <a:spLocks noGrp="1"/>
          </p:cNvSpPr>
          <p:nvPr>
            <p:ph type="body" sz="quarter" idx="10"/>
          </p:nvPr>
        </p:nvSpPr>
        <p:spPr>
          <a:xfrm>
            <a:off x="686428" y="1437259"/>
            <a:ext cx="11750048" cy="5153570"/>
          </a:xfrm>
        </p:spPr>
        <p:txBody>
          <a:bodyPr>
            <a:normAutofit/>
          </a:bodyPr>
          <a:lstStyle>
            <a:lvl1pPr>
              <a:defRPr sz="3264">
                <a:solidFill>
                  <a:schemeClr val="bg1"/>
                </a:solidFill>
                <a:latin typeface="Segoe UI Light" panose="020B0502040204020203" pitchFamily="34" charset="0"/>
                <a:cs typeface="Segoe UI Light" panose="020B0502040204020203" pitchFamily="34" charset="0"/>
              </a:defRPr>
            </a:lvl1pPr>
            <a:lvl2pPr>
              <a:defRPr sz="2720">
                <a:solidFill>
                  <a:schemeClr val="bg1"/>
                </a:solidFill>
                <a:latin typeface="Segoe UI Light" panose="020B0502040204020203" pitchFamily="34" charset="0"/>
                <a:cs typeface="Segoe UI Light" panose="020B0502040204020203" pitchFamily="34" charset="0"/>
              </a:defRPr>
            </a:lvl2pPr>
            <a:lvl3pPr>
              <a:defRPr sz="2448">
                <a:solidFill>
                  <a:schemeClr val="bg1"/>
                </a:solidFill>
                <a:latin typeface="Segoe UI Light" panose="020B0502040204020203" pitchFamily="34" charset="0"/>
                <a:cs typeface="Segoe UI Light" panose="020B0502040204020203" pitchFamily="34" charset="0"/>
              </a:defRPr>
            </a:lvl3pPr>
            <a:lvl4pPr>
              <a:defRPr sz="2176">
                <a:solidFill>
                  <a:schemeClr val="bg1"/>
                </a:solidFill>
                <a:latin typeface="Segoe UI Light" panose="020B0502040204020203" pitchFamily="34" charset="0"/>
                <a:cs typeface="Segoe UI Light" panose="020B0502040204020203" pitchFamily="34" charset="0"/>
              </a:defRPr>
            </a:lvl4pPr>
            <a:lvl5pPr>
              <a:defRPr sz="2176">
                <a:solidFill>
                  <a:schemeClr val="bg1"/>
                </a:solidFill>
                <a:latin typeface="Segoe UI Light" panose="020B0502040204020203" pitchFamily="34" charset="0"/>
                <a:cs typeface="Segoe UI Light"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8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ormal">
    <p:bg>
      <p:bgPr>
        <a:solidFill>
          <a:schemeClr val="accent2"/>
        </a:solid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0" y="1261870"/>
            <a:ext cx="12436475" cy="2490233"/>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381189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8500121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72194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sp>
        <p:nvSpPr>
          <p:cNvPr id="8" name="Rectangle 7"/>
          <p:cNvSpPr>
            <a:spLocks/>
          </p:cNvSpPr>
          <p:nvPr userDrawn="1"/>
        </p:nvSpPr>
        <p:spPr>
          <a:xfrm>
            <a:off x="0" y="-224114"/>
            <a:ext cx="12436475" cy="2409790"/>
          </a:xfrm>
          <a:prstGeom prst="rect">
            <a:avLst/>
          </a:prstGeom>
          <a:solidFill>
            <a:srgbClr val="0078D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48"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467" y="335307"/>
            <a:ext cx="1123481" cy="1778595"/>
          </a:xfrm>
          <a:prstGeom prst="rect">
            <a:avLst/>
          </a:prstGeom>
        </p:spPr>
      </p:pic>
      <p:sp>
        <p:nvSpPr>
          <p:cNvPr id="14" name="Text Box 3"/>
          <p:cNvSpPr txBox="1">
            <a:spLocks noChangeArrowheads="1"/>
          </p:cNvSpPr>
          <p:nvPr userDrawn="1"/>
        </p:nvSpPr>
        <p:spPr bwMode="blackWhite">
          <a:xfrm>
            <a:off x="149581" y="5941338"/>
            <a:ext cx="5828504" cy="648762"/>
          </a:xfrm>
          <a:prstGeom prst="rect">
            <a:avLst/>
          </a:prstGeom>
          <a:noFill/>
          <a:ln w="12700">
            <a:noFill/>
            <a:miter lim="800000"/>
            <a:headEnd type="none" w="sm" len="sm"/>
            <a:tailEnd type="none" w="sm" len="sm"/>
          </a:ln>
          <a:effectLst/>
        </p:spPr>
        <p:txBody>
          <a:bodyPr vert="horz" wrap="square" lIns="124327" tIns="62164" rIns="124327" bIns="62164" numCol="1" anchor="t" anchorCtr="0" compatLnSpc="1">
            <a:prstTxWarp prst="textNoShape">
              <a:avLst/>
            </a:prstTxWarp>
            <a:spAutoFit/>
          </a:bodyPr>
          <a:lstStyle/>
          <a:p>
            <a:pPr algn="l">
              <a:spcAft>
                <a:spcPts val="680"/>
              </a:spcAft>
              <a:defRPr/>
            </a:pPr>
            <a:r>
              <a:rPr lang="en-US" sz="3400" dirty="0">
                <a:solidFill>
                  <a:schemeClr val="bg1"/>
                </a:solidFill>
                <a:latin typeface="Segoe UI Light" panose="020B0502040204020203" pitchFamily="34" charset="0"/>
                <a:cs typeface="Segoe UI Light" panose="020B0502040204020203" pitchFamily="34" charset="0"/>
              </a:rPr>
              <a:t>2016 MVP Global Summit</a:t>
            </a:r>
          </a:p>
        </p:txBody>
      </p:sp>
      <p:pic>
        <p:nvPicPr>
          <p:cNvPr id="15" name="Picture 14" descr="MSFT_logo_rgb_C-Wht.png"/>
          <p:cNvPicPr>
            <a:picLocks noChangeAspect="1"/>
          </p:cNvPicPr>
          <p:nvPr userDrawn="1"/>
        </p:nvPicPr>
        <p:blipFill>
          <a:blip r:embed="rId3"/>
          <a:stretch>
            <a:fillRect/>
          </a:stretch>
        </p:blipFill>
        <p:spPr>
          <a:xfrm>
            <a:off x="10909088" y="6418110"/>
            <a:ext cx="1390122" cy="511205"/>
          </a:xfrm>
          <a:prstGeom prst="rect">
            <a:avLst/>
          </a:prstGeom>
          <a:solidFill>
            <a:schemeClr val="tx2"/>
          </a:solidFill>
        </p:spPr>
      </p:pic>
      <p:pic>
        <p:nvPicPr>
          <p:cNvPr id="4" name="Picture 3"/>
          <p:cNvPicPr>
            <a:picLocks noChangeAspect="1"/>
          </p:cNvPicPr>
          <p:nvPr userDrawn="1"/>
        </p:nvPicPr>
        <p:blipFill rotWithShape="1">
          <a:blip r:embed="rId4"/>
          <a:srcRect l="5042" t="12601" r="21691" b="58198"/>
          <a:stretch/>
        </p:blipFill>
        <p:spPr>
          <a:xfrm>
            <a:off x="0" y="2185675"/>
            <a:ext cx="12452707" cy="3302748"/>
          </a:xfrm>
          <a:prstGeom prst="rect">
            <a:avLst/>
          </a:prstGeom>
        </p:spPr>
      </p:pic>
    </p:spTree>
    <p:extLst>
      <p:ext uri="{BB962C8B-B14F-4D97-AF65-F5344CB8AC3E}">
        <p14:creationId xmlns:p14="http://schemas.microsoft.com/office/powerpoint/2010/main" val="1548543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2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2566426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nterior3">
    <p:bg>
      <p:bgPr>
        <a:solidFill>
          <a:schemeClr val="accent2"/>
        </a:solidFill>
        <a:effectLst/>
      </p:bgPr>
    </p:bg>
    <p:spTree>
      <p:nvGrpSpPr>
        <p:cNvPr id="1" name=""/>
        <p:cNvGrpSpPr/>
        <p:nvPr/>
      </p:nvGrpSpPr>
      <p:grpSpPr>
        <a:xfrm>
          <a:off x="0" y="0"/>
          <a:ext cx="0" cy="0"/>
          <a:chOff x="0" y="0"/>
          <a:chExt cx="0" cy="0"/>
        </a:xfrm>
      </p:grpSpPr>
      <p:sp>
        <p:nvSpPr>
          <p:cNvPr id="23" name="Content Placeholder 2"/>
          <p:cNvSpPr>
            <a:spLocks noGrp="1"/>
          </p:cNvSpPr>
          <p:nvPr>
            <p:ph idx="1" hasCustomPrompt="1"/>
          </p:nvPr>
        </p:nvSpPr>
        <p:spPr>
          <a:xfrm>
            <a:off x="0" y="1261870"/>
            <a:ext cx="6218238" cy="4973884"/>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4" name="Content Placeholder 2"/>
          <p:cNvSpPr>
            <a:spLocks noGrp="1"/>
          </p:cNvSpPr>
          <p:nvPr>
            <p:ph idx="10" hasCustomPrompt="1"/>
          </p:nvPr>
        </p:nvSpPr>
        <p:spPr>
          <a:xfrm>
            <a:off x="6218237" y="1254394"/>
            <a:ext cx="6218238" cy="4973884"/>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1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918668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Interior4">
    <p:bg>
      <p:bgPr>
        <a:solidFill>
          <a:schemeClr val="accent2"/>
        </a:solidFill>
        <a:effectLst/>
      </p:bgPr>
    </p:bg>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0" y="1261870"/>
            <a:ext cx="12436475" cy="4973884"/>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7"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1685208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terior2">
    <p:bg>
      <p:bgPr>
        <a:solidFill>
          <a:schemeClr val="accent2"/>
        </a:solidFill>
        <a:effectLst/>
      </p:bgPr>
    </p:bg>
    <p:spTree>
      <p:nvGrpSpPr>
        <p:cNvPr id="1" name=""/>
        <p:cNvGrpSpPr/>
        <p:nvPr/>
      </p:nvGrpSpPr>
      <p:grpSpPr>
        <a:xfrm>
          <a:off x="0" y="0"/>
          <a:ext cx="0" cy="0"/>
          <a:chOff x="0" y="0"/>
          <a:chExt cx="0" cy="0"/>
        </a:xfrm>
      </p:grpSpPr>
      <p:sp>
        <p:nvSpPr>
          <p:cNvPr id="15" name="Text Placeholder 2"/>
          <p:cNvSpPr>
            <a:spLocks noGrp="1"/>
          </p:cNvSpPr>
          <p:nvPr>
            <p:ph type="body" idx="11"/>
          </p:nvPr>
        </p:nvSpPr>
        <p:spPr>
          <a:xfrm>
            <a:off x="-13904" y="1237618"/>
            <a:ext cx="12438901" cy="870430"/>
          </a:xfrm>
          <a:prstGeom prst="rect">
            <a:avLst/>
          </a:prstGeom>
        </p:spPr>
        <p:txBody>
          <a:bodyPr lIns="182880" tIns="182880" bIns="182880" anchor="ctr"/>
          <a:lstStyle>
            <a:lvl1pPr marL="0" indent="0">
              <a:buNone/>
              <a:defRPr sz="3400" b="0">
                <a:solidFill>
                  <a:schemeClr val="bg1"/>
                </a:solidFill>
                <a:latin typeface="Segoe UI"/>
                <a:cs typeface="Segoe UI"/>
              </a:defRPr>
            </a:lvl1pPr>
            <a:lvl2pPr marL="621746" indent="0">
              <a:buNone/>
              <a:defRPr sz="2720" b="1"/>
            </a:lvl2pPr>
            <a:lvl3pPr marL="1243493" indent="0">
              <a:buNone/>
              <a:defRPr sz="2448" b="1"/>
            </a:lvl3pPr>
            <a:lvl4pPr marL="1865239" indent="0">
              <a:buNone/>
              <a:defRPr sz="2176" b="1"/>
            </a:lvl4pPr>
            <a:lvl5pPr marL="2486985" indent="0">
              <a:buNone/>
              <a:defRPr sz="2176" b="1"/>
            </a:lvl5pPr>
            <a:lvl6pPr marL="3108731" indent="0">
              <a:buNone/>
              <a:defRPr sz="2176" b="1"/>
            </a:lvl6pPr>
            <a:lvl7pPr marL="3730478" indent="0">
              <a:buNone/>
              <a:defRPr sz="2176" b="1"/>
            </a:lvl7pPr>
            <a:lvl8pPr marL="4352224" indent="0">
              <a:buNone/>
              <a:defRPr sz="2176" b="1"/>
            </a:lvl8pPr>
            <a:lvl9pPr marL="4973970" indent="0">
              <a:buNone/>
              <a:defRPr sz="2176" b="1"/>
            </a:lvl9pPr>
          </a:lstStyle>
          <a:p>
            <a:pPr lvl="0"/>
            <a:r>
              <a:rPr lang="en-US"/>
              <a:t>Edit Master text styles</a:t>
            </a:r>
          </a:p>
        </p:txBody>
      </p:sp>
      <p:sp>
        <p:nvSpPr>
          <p:cNvPr id="22" name="Content Placeholder 2"/>
          <p:cNvSpPr>
            <a:spLocks noGrp="1"/>
          </p:cNvSpPr>
          <p:nvPr>
            <p:ph idx="1" hasCustomPrompt="1"/>
          </p:nvPr>
        </p:nvSpPr>
        <p:spPr>
          <a:xfrm>
            <a:off x="0" y="2108048"/>
            <a:ext cx="12436475" cy="4127707"/>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10"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dirty="0"/>
              <a:t>Click to edit Master title style</a:t>
            </a:r>
          </a:p>
        </p:txBody>
      </p:sp>
    </p:spTree>
    <p:extLst>
      <p:ext uri="{BB962C8B-B14F-4D97-AF65-F5344CB8AC3E}">
        <p14:creationId xmlns:p14="http://schemas.microsoft.com/office/powerpoint/2010/main" val="1412635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erior4">
    <p:bg>
      <p:bgPr>
        <a:solidFill>
          <a:schemeClr val="accent2"/>
        </a:solidFill>
        <a:effectLst/>
      </p:bgPr>
    </p:bg>
    <p:spTree>
      <p:nvGrpSpPr>
        <p:cNvPr id="1" name=""/>
        <p:cNvGrpSpPr/>
        <p:nvPr/>
      </p:nvGrpSpPr>
      <p:grpSpPr>
        <a:xfrm>
          <a:off x="0" y="0"/>
          <a:ext cx="0" cy="0"/>
          <a:chOff x="0" y="0"/>
          <a:chExt cx="0" cy="0"/>
        </a:xfrm>
      </p:grpSpPr>
      <p:sp>
        <p:nvSpPr>
          <p:cNvPr id="30" name="Text Placeholder 2"/>
          <p:cNvSpPr>
            <a:spLocks noGrp="1"/>
          </p:cNvSpPr>
          <p:nvPr>
            <p:ph type="body" idx="11"/>
          </p:nvPr>
        </p:nvSpPr>
        <p:spPr>
          <a:xfrm>
            <a:off x="-13904" y="1237618"/>
            <a:ext cx="6219451" cy="870430"/>
          </a:xfrm>
          <a:prstGeom prst="rect">
            <a:avLst/>
          </a:prstGeom>
        </p:spPr>
        <p:txBody>
          <a:bodyPr lIns="182880" tIns="182880" bIns="182880" anchor="ctr"/>
          <a:lstStyle>
            <a:lvl1pPr marL="0" indent="0">
              <a:buNone/>
              <a:defRPr sz="3400" b="0">
                <a:solidFill>
                  <a:schemeClr val="bg1"/>
                </a:solidFill>
                <a:latin typeface="Segoe UI"/>
                <a:cs typeface="Segoe UI"/>
              </a:defRPr>
            </a:lvl1pPr>
            <a:lvl2pPr marL="621746" indent="0">
              <a:buNone/>
              <a:defRPr sz="2720" b="1"/>
            </a:lvl2pPr>
            <a:lvl3pPr marL="1243493" indent="0">
              <a:buNone/>
              <a:defRPr sz="2448" b="1"/>
            </a:lvl3pPr>
            <a:lvl4pPr marL="1865239" indent="0">
              <a:buNone/>
              <a:defRPr sz="2176" b="1"/>
            </a:lvl4pPr>
            <a:lvl5pPr marL="2486985" indent="0">
              <a:buNone/>
              <a:defRPr sz="2176" b="1"/>
            </a:lvl5pPr>
            <a:lvl6pPr marL="3108731" indent="0">
              <a:buNone/>
              <a:defRPr sz="2176" b="1"/>
            </a:lvl6pPr>
            <a:lvl7pPr marL="3730478" indent="0">
              <a:buNone/>
              <a:defRPr sz="2176" b="1"/>
            </a:lvl7pPr>
            <a:lvl8pPr marL="4352224" indent="0">
              <a:buNone/>
              <a:defRPr sz="2176" b="1"/>
            </a:lvl8pPr>
            <a:lvl9pPr marL="4973970" indent="0">
              <a:buNone/>
              <a:defRPr sz="2176" b="1"/>
            </a:lvl9pPr>
          </a:lstStyle>
          <a:p>
            <a:pPr lvl="0"/>
            <a:r>
              <a:rPr lang="en-US"/>
              <a:t>Edit Master text styles</a:t>
            </a:r>
          </a:p>
        </p:txBody>
      </p:sp>
      <p:sp>
        <p:nvSpPr>
          <p:cNvPr id="32" name="Text Placeholder 2"/>
          <p:cNvSpPr>
            <a:spLocks noGrp="1"/>
          </p:cNvSpPr>
          <p:nvPr>
            <p:ph type="body" idx="12"/>
          </p:nvPr>
        </p:nvSpPr>
        <p:spPr>
          <a:xfrm>
            <a:off x="6217024" y="1236019"/>
            <a:ext cx="6219451" cy="870430"/>
          </a:xfrm>
          <a:prstGeom prst="rect">
            <a:avLst/>
          </a:prstGeom>
        </p:spPr>
        <p:txBody>
          <a:bodyPr lIns="182880" tIns="182880" bIns="182880" anchor="ctr"/>
          <a:lstStyle>
            <a:lvl1pPr marL="0" indent="0">
              <a:buNone/>
              <a:defRPr sz="3400" b="0">
                <a:solidFill>
                  <a:schemeClr val="bg1"/>
                </a:solidFill>
                <a:latin typeface="Segoe UI"/>
                <a:cs typeface="Segoe UI"/>
              </a:defRPr>
            </a:lvl1pPr>
            <a:lvl2pPr marL="621746" indent="0">
              <a:buNone/>
              <a:defRPr sz="2720" b="1"/>
            </a:lvl2pPr>
            <a:lvl3pPr marL="1243493" indent="0">
              <a:buNone/>
              <a:defRPr sz="2448" b="1"/>
            </a:lvl3pPr>
            <a:lvl4pPr marL="1865239" indent="0">
              <a:buNone/>
              <a:defRPr sz="2176" b="1"/>
            </a:lvl4pPr>
            <a:lvl5pPr marL="2486985" indent="0">
              <a:buNone/>
              <a:defRPr sz="2176" b="1"/>
            </a:lvl5pPr>
            <a:lvl6pPr marL="3108731" indent="0">
              <a:buNone/>
              <a:defRPr sz="2176" b="1"/>
            </a:lvl6pPr>
            <a:lvl7pPr marL="3730478" indent="0">
              <a:buNone/>
              <a:defRPr sz="2176" b="1"/>
            </a:lvl7pPr>
            <a:lvl8pPr marL="4352224" indent="0">
              <a:buNone/>
              <a:defRPr sz="2176" b="1"/>
            </a:lvl8pPr>
            <a:lvl9pPr marL="4973970" indent="0">
              <a:buNone/>
              <a:defRPr sz="2176" b="1"/>
            </a:lvl9pPr>
          </a:lstStyle>
          <a:p>
            <a:pPr lvl="0"/>
            <a:r>
              <a:rPr lang="en-US"/>
              <a:t>Edit Master text styles</a:t>
            </a:r>
          </a:p>
        </p:txBody>
      </p:sp>
      <p:sp>
        <p:nvSpPr>
          <p:cNvPr id="34" name="Content Placeholder 2"/>
          <p:cNvSpPr>
            <a:spLocks noGrp="1"/>
          </p:cNvSpPr>
          <p:nvPr>
            <p:ph idx="1" hasCustomPrompt="1"/>
          </p:nvPr>
        </p:nvSpPr>
        <p:spPr>
          <a:xfrm>
            <a:off x="0" y="2113926"/>
            <a:ext cx="6218238" cy="4121829"/>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35" name="Content Placeholder 2"/>
          <p:cNvSpPr>
            <a:spLocks noGrp="1"/>
          </p:cNvSpPr>
          <p:nvPr>
            <p:ph idx="10" hasCustomPrompt="1"/>
          </p:nvPr>
        </p:nvSpPr>
        <p:spPr>
          <a:xfrm>
            <a:off x="6218237" y="2106449"/>
            <a:ext cx="6218238" cy="4121829"/>
          </a:xfrm>
          <a:prstGeom prst="rect">
            <a:avLst/>
          </a:prstGeom>
        </p:spPr>
        <p:txBody>
          <a:bodyPr lIns="182880" tIns="182880" rIns="182880" bIns="182880"/>
          <a:lstStyle>
            <a:lvl1pPr marL="0" indent="0">
              <a:spcBef>
                <a:spcPts val="1360"/>
              </a:spcBef>
              <a:buFont typeface="Arial"/>
              <a:buNone/>
              <a:defRPr sz="3264" baseline="0">
                <a:solidFill>
                  <a:schemeClr val="tx1"/>
                </a:solidFill>
                <a:latin typeface="Segoe UI Light"/>
                <a:cs typeface="Segoe UI Light"/>
              </a:defRPr>
            </a:lvl1pPr>
            <a:lvl2pPr marL="901532" indent="-466310">
              <a:spcBef>
                <a:spcPts val="1360"/>
              </a:spcBef>
              <a:buFont typeface="Arial" panose="020B0604020202020204" pitchFamily="34" charset="0"/>
              <a:buChar char="•"/>
              <a:defRPr sz="3264">
                <a:solidFill>
                  <a:schemeClr val="bg1"/>
                </a:solidFill>
                <a:latin typeface="Segoe UI Light"/>
                <a:cs typeface="Segoe UI Light"/>
              </a:defRPr>
            </a:lvl2pPr>
            <a:lvl3pPr marL="1243493">
              <a:spcBef>
                <a:spcPts val="1360"/>
              </a:spcBef>
              <a:buFont typeface="Arial"/>
              <a:buChar char="•"/>
              <a:defRPr sz="2992">
                <a:solidFill>
                  <a:schemeClr val="bg1"/>
                </a:solidFill>
                <a:latin typeface="Segoe UI Light"/>
                <a:cs typeface="Segoe UI Light"/>
              </a:defRPr>
            </a:lvl3pPr>
            <a:lvl4pPr marL="1740890">
              <a:spcBef>
                <a:spcPts val="1360"/>
              </a:spcBef>
              <a:buFont typeface="Arial"/>
              <a:buChar char="•"/>
              <a:defRPr sz="2720" baseline="0">
                <a:solidFill>
                  <a:schemeClr val="bg1"/>
                </a:solidFill>
                <a:latin typeface="Segoe UI Light"/>
                <a:cs typeface="Segoe UI Light"/>
              </a:defRPr>
            </a:lvl4pPr>
            <a:lvl5pPr marL="1989588" indent="248699">
              <a:spcBef>
                <a:spcPts val="1360"/>
              </a:spcBef>
              <a:buFont typeface="Arial"/>
              <a:buChar char="•"/>
              <a:tabLst>
                <a:tab pos="2178272" algn="l"/>
              </a:tabLst>
              <a:defRPr sz="2448"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12" name="Title 1"/>
          <p:cNvSpPr>
            <a:spLocks noGrp="1" noChangeAspect="1"/>
          </p:cNvSpPr>
          <p:nvPr>
            <p:ph type="title"/>
          </p:nvPr>
        </p:nvSpPr>
        <p:spPr>
          <a:xfrm>
            <a:off x="141809" y="-3"/>
            <a:ext cx="12294666" cy="1236019"/>
          </a:xfrm>
          <a:prstGeom prst="rect">
            <a:avLst/>
          </a:prstGeom>
        </p:spPr>
        <p:txBody>
          <a:bodyPr lIns="91440" tIns="91440" bIns="91440" anchor="ctr"/>
          <a:lstStyle>
            <a:lvl1pPr algn="l">
              <a:defRPr sz="5440">
                <a:solidFill>
                  <a:srgbClr val="FFFFFF"/>
                </a:solidFill>
                <a:latin typeface="Segoe UI Light"/>
                <a:cs typeface="Segoe UI Light"/>
              </a:defRPr>
            </a:lvl1pPr>
          </a:lstStyle>
          <a:p>
            <a:r>
              <a:rPr lang="en-US"/>
              <a:t>Click to edit Master title style</a:t>
            </a:r>
            <a:endParaRPr lang="en-US" dirty="0"/>
          </a:p>
        </p:txBody>
      </p:sp>
    </p:spTree>
    <p:extLst>
      <p:ext uri="{BB962C8B-B14F-4D97-AF65-F5344CB8AC3E}">
        <p14:creationId xmlns:p14="http://schemas.microsoft.com/office/powerpoint/2010/main" val="3900917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064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userDrawn="1"/>
        </p:nvSpPr>
        <p:spPr>
          <a:xfrm>
            <a:off x="270085" y="6590006"/>
            <a:ext cx="1718652" cy="167418"/>
          </a:xfrm>
          <a:prstGeom prst="rect">
            <a:avLst/>
          </a:prstGeom>
          <a:noFill/>
        </p:spPr>
        <p:txBody>
          <a:bodyPr wrap="square" lIns="0" tIns="0" rIns="0" bIns="0" rtlCol="0" anchor="t">
            <a:spAutoFit/>
          </a:bodyPr>
          <a:lstStyle/>
          <a:p>
            <a:pPr algn="l"/>
            <a:r>
              <a:rPr lang="en-US" sz="1088" dirty="0">
                <a:solidFill>
                  <a:schemeClr val="bg1"/>
                </a:solidFill>
                <a:latin typeface="Segoe UI"/>
                <a:cs typeface="Segoe UI"/>
              </a:rPr>
              <a:t>Microsoft Confidential</a:t>
            </a:r>
          </a:p>
        </p:txBody>
      </p:sp>
    </p:spTree>
    <p:extLst>
      <p:ext uri="{BB962C8B-B14F-4D97-AF65-F5344CB8AC3E}">
        <p14:creationId xmlns:p14="http://schemas.microsoft.com/office/powerpoint/2010/main" val="5527496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pic>
        <p:nvPicPr>
          <p:cNvPr id="7" name="Picture 6"/>
          <p:cNvPicPr>
            <a:picLocks noChangeAspect="1"/>
          </p:cNvPicPr>
          <p:nvPr userDrawn="1"/>
        </p:nvPicPr>
        <p:blipFill>
          <a:blip r:embed="rId4"/>
          <a:stretch>
            <a:fillRect/>
          </a:stretch>
        </p:blipFill>
        <p:spPr>
          <a:xfrm>
            <a:off x="4828910" y="493939"/>
            <a:ext cx="7135291" cy="1325880"/>
          </a:xfrm>
          <a:prstGeom prst="rect">
            <a:avLst/>
          </a:prstGeom>
        </p:spPr>
      </p:pic>
    </p:spTree>
    <p:extLst>
      <p:ext uri="{BB962C8B-B14F-4D97-AF65-F5344CB8AC3E}">
        <p14:creationId xmlns:p14="http://schemas.microsoft.com/office/powerpoint/2010/main" val="1861667390"/>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5613121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Ref idx="1001">
        <a:schemeClr val="bg2"/>
      </p:bgRef>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551231"/>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1713939"/>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7" name="Text Placeholder 16"/>
          <p:cNvSpPr>
            <a:spLocks noGrp="1"/>
          </p:cNvSpPr>
          <p:nvPr>
            <p:ph type="body" sz="quarter" idx="13" hasCustomPrompt="1"/>
          </p:nvPr>
        </p:nvSpPr>
        <p:spPr>
          <a:xfrm>
            <a:off x="8481738" y="294304"/>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274703" y="6026443"/>
            <a:ext cx="3657600" cy="461665"/>
          </a:xfrm>
        </p:spPr>
        <p:txBody>
          <a:bodyPr/>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14799580"/>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950"/>
                                        <p:tgtEl>
                                          <p:spTgt spid="1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1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1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2.42851E-6 L -3.02783E-6 2.42851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tmplLst>
          <p:tmpl>
            <p:tnLst>
              <p:par>
                <p:cTn presetID="63" presetClass="path" presetSubtype="0" decel="100000" fill="hold" nodeType="withEffect">
                  <p:stCondLst>
                    <p:cond delay="700"/>
                  </p:stCondLst>
                  <p:childTnLst>
                    <p:animMotion origin="layout" path="M -0.01455 2.13345E-6 L 1.62369E-6 2.13345E-6 " pathEditMode="relative" rAng="0" ptsTypes="AA">
                      <p:cBhvr>
                        <p:cTn dur="950" fill="hold"/>
                        <p:tgtEl>
                          <p:spTgt spid="17"/>
                        </p:tgtEl>
                        <p:attrNameLst>
                          <p:attrName>ppt_x</p:attrName>
                          <p:attrName>ppt_y</p:attrName>
                        </p:attrNameLst>
                      </p:cBhvr>
                      <p:rCtr x="728" y="0"/>
                    </p:animMotion>
                  </p:childTnLst>
                </p:cTn>
              </p:par>
            </p:tnLst>
          </p:tmpl>
        </p:tmplLst>
      </p:bldP>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tmplLst>
          <p:tmpl>
            <p:tnLst>
              <p:par>
                <p:cTn presetID="63" presetClass="path" presetSubtype="0" decel="100000" fill="hold" nodeType="withEffect">
                  <p:stCondLst>
                    <p:cond delay="700"/>
                  </p:stCondLst>
                  <p:childTnLst>
                    <p:animMotion origin="layout" path="M -0.01455 -2.09714E-6 L -4.54174E-6 -2.09714E-6 " pathEditMode="relative" rAng="0" ptsTypes="AA">
                      <p:cBhvr>
                        <p:cTn dur="950" fill="hold"/>
                        <p:tgtEl>
                          <p:spTgt spid="15"/>
                        </p:tgtEl>
                        <p:attrNameLst>
                          <p:attrName>ppt_x</p:attrName>
                          <p:attrName>ppt_y</p:attrName>
                        </p:attrNameLst>
                      </p:cBhvr>
                      <p:rCtr x="728" y="0"/>
                    </p:animMotion>
                  </p:childTnLst>
                </p:cTn>
              </p:par>
            </p:tnLst>
          </p:tmpl>
        </p:tmplLst>
      </p:bldP>
      <p:bldP spid="15"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STATIC">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505774"/>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1668482"/>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
        <p:nvSpPr>
          <p:cNvPr id="15" name="Text Placeholder 16"/>
          <p:cNvSpPr>
            <a:spLocks noGrp="1"/>
          </p:cNvSpPr>
          <p:nvPr>
            <p:ph type="body" sz="quarter" idx="13" hasCustomPrompt="1"/>
          </p:nvPr>
        </p:nvSpPr>
        <p:spPr>
          <a:xfrm>
            <a:off x="8504082" y="285943"/>
            <a:ext cx="3657600" cy="461665"/>
          </a:xfrm>
        </p:spPr>
        <p:txBody>
          <a:bodyPr/>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280051" y="6045467"/>
            <a:ext cx="3657600" cy="461665"/>
          </a:xfrm>
        </p:spPr>
        <p:txBody>
          <a:bodyPr/>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754325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34475546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82604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5784807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342795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662890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995910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702633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742220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84531496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02515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151700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73151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4868863"/>
            <a:ext cx="7315198"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stretch>
            <a:fillRect/>
          </a:stretch>
        </p:blipFill>
        <p:spPr>
          <a:xfrm>
            <a:off x="7757448" y="304193"/>
            <a:ext cx="4409440" cy="6400800"/>
          </a:xfrm>
          <a:prstGeom prst="rect">
            <a:avLst/>
          </a:prstGeom>
        </p:spPr>
      </p:pic>
      <p:sp>
        <p:nvSpPr>
          <p:cNvPr id="8"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336671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pic>
        <p:nvPicPr>
          <p:cNvPr id="4" name="Picture 3"/>
          <p:cNvPicPr>
            <a:picLocks noChangeAspect="1"/>
          </p:cNvPicPr>
          <p:nvPr userDrawn="1"/>
        </p:nvPicPr>
        <p:blipFill>
          <a:blip r:embed="rId2"/>
          <a:stretch>
            <a:fillRect/>
          </a:stretch>
        </p:blipFill>
        <p:spPr>
          <a:xfrm>
            <a:off x="635" y="3410196"/>
            <a:ext cx="12435840" cy="3104213"/>
          </a:xfrm>
          <a:prstGeom prst="rect">
            <a:avLst/>
          </a:prstGeom>
        </p:spPr>
      </p:pic>
      <p:sp>
        <p:nvSpPr>
          <p:cNvPr id="5"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1709759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17327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800881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
        <p:nvSpPr>
          <p:cNvPr id="3"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15193236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Ref idx="1001">
        <a:schemeClr val="bg2"/>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lgn="r">
              <a:spcBef>
                <a:spcPts val="0"/>
              </a:spcBef>
              <a:buNone/>
              <a:defRPr sz="3200"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3947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804565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9888086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image" Target="../media/image1.emf"/><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1.emf"/><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7.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vmlDrawing" Target="../drawings/vmlDrawing1.vml"/><Relationship Id="rId3" Type="http://schemas.openxmlformats.org/officeDocument/2006/relationships/slideLayout" Target="../slideLayouts/slideLayout106.xml"/><Relationship Id="rId21" Type="http://schemas.openxmlformats.org/officeDocument/2006/relationships/image" Target="../media/image18.emf"/><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oleObject" Target="../embeddings/oleObject1.bin"/><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tags" Target="../tags/tag1.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2"/>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750317772"/>
      </p:ext>
    </p:extLst>
  </p:cSld>
  <p:clrMap bg1="lt1" tx1="dk1" bg2="lt2" tx2="dk2" accent1="accent1" accent2="accent2" accent3="accent3" accent4="accent4" accent5="accent5" accent6="accent6" hlink="hlink" folHlink="folHlink"/>
  <p:sldLayoutIdLst>
    <p:sldLayoutId id="2147484469" r:id="rId1"/>
    <p:sldLayoutId id="2147484388" r:id="rId2"/>
    <p:sldLayoutId id="2147484470" r:id="rId3"/>
    <p:sldLayoutId id="2147484471" r:id="rId4"/>
    <p:sldLayoutId id="2147484390" r:id="rId5"/>
    <p:sldLayoutId id="2147484392" r:id="rId6"/>
    <p:sldLayoutId id="2147484394" r:id="rId7"/>
    <p:sldLayoutId id="2147484396" r:id="rId8"/>
    <p:sldLayoutId id="2147484397" r:id="rId9"/>
    <p:sldLayoutId id="2147484398" r:id="rId10"/>
    <p:sldLayoutId id="2147484399" r:id="rId11"/>
    <p:sldLayoutId id="2147484400" r:id="rId12"/>
    <p:sldLayoutId id="2147484401" r:id="rId13"/>
    <p:sldLayoutId id="2147484403" r:id="rId14"/>
    <p:sldLayoutId id="2147484464" r:id="rId15"/>
    <p:sldLayoutId id="2147484404" r:id="rId16"/>
    <p:sldLayoutId id="2147484405" r:id="rId17"/>
    <p:sldLayoutId id="2147484407" r:id="rId18"/>
    <p:sldLayoutId id="2147484409" r:id="rId19"/>
    <p:sldLayoutId id="2147484410" r:id="rId20"/>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3"/>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636932969"/>
      </p:ext>
    </p:extLst>
  </p:cSld>
  <p:clrMap bg1="dk1" tx1="lt1" bg2="dk2" tx2="lt2" accent1="accent1" accent2="accent2" accent3="accent3" accent4="accent4" accent5="accent5" accent6="accent6" hlink="hlink" folHlink="folHlink"/>
  <p:sldLayoutIdLst>
    <p:sldLayoutId id="2147484479" r:id="rId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8"/>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562233980"/>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529" r:id="rId9"/>
    <p:sldLayoutId id="2147484489" r:id="rId10"/>
    <p:sldLayoutId id="2147484490" r:id="rId11"/>
    <p:sldLayoutId id="2147484491" r:id="rId12"/>
    <p:sldLayoutId id="2147484492" r:id="rId13"/>
    <p:sldLayoutId id="2147484493" r:id="rId14"/>
    <p:sldLayoutId id="2147484494" r:id="rId15"/>
    <p:sldLayoutId id="2147484495" r:id="rId16"/>
    <p:sldLayoutId id="2147484496" r:id="rId17"/>
    <p:sldLayoutId id="2147484497" r:id="rId18"/>
    <p:sldLayoutId id="2147484498" r:id="rId19"/>
    <p:sldLayoutId id="2147484499" r:id="rId20"/>
    <p:sldLayoutId id="2147484500" r:id="rId21"/>
    <p:sldLayoutId id="2147484501" r:id="rId22"/>
    <p:sldLayoutId id="2147484502" r:id="rId23"/>
    <p:sldLayoutId id="2147484568" r:id="rId24"/>
    <p:sldLayoutId id="2147484570" r:id="rId25"/>
    <p:sldLayoutId id="2147484571" r:id="rId26"/>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4"/>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078679597"/>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6"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3"/>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263021269"/>
      </p:ext>
    </p:extLst>
  </p:cSld>
  <p:clrMap bg1="dk1" tx1="lt1" bg2="dk2" tx2="lt2" accent1="accent1" accent2="accent2" accent3="accent3" accent4="accent4" accent5="accent5" accent6="accent6" hlink="hlink" folHlink="folHlink"/>
  <p:sldLayoutIdLst>
    <p:sldLayoutId id="2147484528" r:id="rId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3475"/>
            <a:ext cx="10726460" cy="13514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3048"/>
            <a:ext cx="10726460" cy="44363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90"/>
            <a:ext cx="2798207" cy="373472"/>
          </a:xfrm>
          <a:prstGeom prst="rect">
            <a:avLst/>
          </a:prstGeom>
        </p:spPr>
        <p:txBody>
          <a:bodyPr vert="horz" lIns="91440" tIns="45720" rIns="91440" bIns="45720" rtlCol="0" anchor="ctr"/>
          <a:lstStyle>
            <a:lvl1pPr algn="l">
              <a:defRPr sz="1632">
                <a:solidFill>
                  <a:schemeClr val="tx1">
                    <a:tint val="75000"/>
                  </a:schemeClr>
                </a:solidFill>
              </a:defRPr>
            </a:lvl1pPr>
          </a:lstStyle>
          <a:p>
            <a:fld id="{81FA1B60-3003-4429-9810-ECE7FD5CAC32}" type="datetimeFigureOut">
              <a:rPr lang="en-US" smtClean="0"/>
              <a:t>5/25/2017</a:t>
            </a:fld>
            <a:endParaRPr lang="en-US"/>
          </a:p>
        </p:txBody>
      </p:sp>
      <p:sp>
        <p:nvSpPr>
          <p:cNvPr id="5" name="Footer Placeholder 4"/>
          <p:cNvSpPr>
            <a:spLocks noGrp="1"/>
          </p:cNvSpPr>
          <p:nvPr>
            <p:ph type="ftr" sz="quarter" idx="3"/>
          </p:nvPr>
        </p:nvSpPr>
        <p:spPr>
          <a:xfrm>
            <a:off x="4119583" y="6482890"/>
            <a:ext cx="4197310" cy="373472"/>
          </a:xfrm>
          <a:prstGeom prst="rect">
            <a:avLst/>
          </a:prstGeom>
        </p:spPr>
        <p:txBody>
          <a:bodyPr vert="horz" lIns="91440" tIns="45720" rIns="91440" bIns="45720" rtlCol="0" anchor="ctr"/>
          <a:lstStyle>
            <a:lvl1pPr algn="ctr">
              <a:defRPr sz="163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90"/>
            <a:ext cx="2798207" cy="373472"/>
          </a:xfrm>
          <a:prstGeom prst="rect">
            <a:avLst/>
          </a:prstGeom>
        </p:spPr>
        <p:txBody>
          <a:bodyPr vert="horz" lIns="91440" tIns="45720" rIns="91440" bIns="45720" rtlCol="0" anchor="ctr"/>
          <a:lstStyle>
            <a:lvl1pPr algn="r">
              <a:defRPr sz="1632">
                <a:solidFill>
                  <a:schemeClr val="tx1">
                    <a:tint val="75000"/>
                  </a:schemeClr>
                </a:solidFill>
              </a:defRPr>
            </a:lvl1pPr>
          </a:lstStyle>
          <a:p>
            <a:fld id="{E847A86E-151E-4E1D-B29E-A1F9A91C6E7E}" type="slidenum">
              <a:rPr lang="en-US" smtClean="0"/>
              <a:t>‹#›</a:t>
            </a:fld>
            <a:endParaRPr lang="en-US"/>
          </a:p>
        </p:txBody>
      </p:sp>
    </p:spTree>
    <p:extLst>
      <p:ext uri="{BB962C8B-B14F-4D97-AF65-F5344CB8AC3E}">
        <p14:creationId xmlns:p14="http://schemas.microsoft.com/office/powerpoint/2010/main" val="2083508290"/>
      </p:ext>
    </p:extLst>
  </p:cSld>
  <p:clrMap bg1="lt1" tx1="dk1" bg2="lt2" tx2="dk2" accent1="accent1" accent2="accent2" accent3="accent3" accent4="accent4" accent5="accent5" accent6="accent6" hlink="hlink" folHlink="folHlink"/>
  <p:sldLayoutIdLst>
    <p:sldLayoutId id="2147484531" r:id="rId1"/>
    <p:sldLayoutId id="2147484533" r:id="rId2"/>
    <p:sldLayoutId id="2147484534" r:id="rId3"/>
    <p:sldLayoutId id="2147484535" r:id="rId4"/>
    <p:sldLayoutId id="2147484536" r:id="rId5"/>
    <p:sldLayoutId id="2147484537" r:id="rId6"/>
    <p:sldLayoutId id="2147484538" r:id="rId7"/>
    <p:sldLayoutId id="2147484539" r:id="rId8"/>
  </p:sldLayoutIdLst>
  <p:txStyles>
    <p:titleStyle>
      <a:lvl1pPr algn="l" defTabSz="1243493" rtl="0" eaLnBrk="1" latinLnBrk="0" hangingPunct="1">
        <a:lnSpc>
          <a:spcPct val="90000"/>
        </a:lnSpc>
        <a:spcBef>
          <a:spcPct val="0"/>
        </a:spcBef>
        <a:buNone/>
        <a:defRPr sz="5984" kern="1200">
          <a:solidFill>
            <a:schemeClr val="tx1"/>
          </a:solidFill>
          <a:latin typeface="+mj-lt"/>
          <a:ea typeface="+mj-ea"/>
          <a:cs typeface="+mj-cs"/>
        </a:defRPr>
      </a:lvl1pPr>
    </p:titleStyle>
    <p:bodyStyle>
      <a:lvl1pPr marL="310873" indent="-310873" algn="l" defTabSz="1243493" rtl="0" eaLnBrk="1" latinLnBrk="0" hangingPunct="1">
        <a:lnSpc>
          <a:spcPct val="90000"/>
        </a:lnSpc>
        <a:spcBef>
          <a:spcPts val="1360"/>
        </a:spcBef>
        <a:buFont typeface="Arial" panose="020B0604020202020204" pitchFamily="34" charset="0"/>
        <a:buChar char="•"/>
        <a:defRPr sz="3808" kern="1200">
          <a:solidFill>
            <a:schemeClr val="tx1"/>
          </a:solidFill>
          <a:latin typeface="+mn-lt"/>
          <a:ea typeface="+mn-ea"/>
          <a:cs typeface="+mn-cs"/>
        </a:defRPr>
      </a:lvl1pPr>
      <a:lvl2pPr marL="932619" indent="-310873" algn="l" defTabSz="1243493" rtl="0" eaLnBrk="1" latinLnBrk="0" hangingPunct="1">
        <a:lnSpc>
          <a:spcPct val="90000"/>
        </a:lnSpc>
        <a:spcBef>
          <a:spcPts val="680"/>
        </a:spcBef>
        <a:buFont typeface="Arial" panose="020B0604020202020204" pitchFamily="34" charset="0"/>
        <a:buChar char="•"/>
        <a:defRPr sz="3264" kern="1200">
          <a:solidFill>
            <a:schemeClr val="tx1"/>
          </a:solidFill>
          <a:latin typeface="+mn-lt"/>
          <a:ea typeface="+mn-ea"/>
          <a:cs typeface="+mn-cs"/>
        </a:defRPr>
      </a:lvl2pPr>
      <a:lvl3pPr marL="1554366" indent="-310873" algn="l" defTabSz="1243493" rtl="0" eaLnBrk="1" latinLnBrk="0" hangingPunct="1">
        <a:lnSpc>
          <a:spcPct val="90000"/>
        </a:lnSpc>
        <a:spcBef>
          <a:spcPts val="680"/>
        </a:spcBef>
        <a:buFont typeface="Arial" panose="020B0604020202020204" pitchFamily="34" charset="0"/>
        <a:buChar char="•"/>
        <a:defRPr sz="2720" kern="1200">
          <a:solidFill>
            <a:schemeClr val="tx1"/>
          </a:solidFill>
          <a:latin typeface="+mn-lt"/>
          <a:ea typeface="+mn-ea"/>
          <a:cs typeface="+mn-cs"/>
        </a:defRPr>
      </a:lvl3pPr>
      <a:lvl4pPr marL="2176112" indent="-310873" algn="l" defTabSz="1243493" rtl="0" eaLnBrk="1" latinLnBrk="0" hangingPunct="1">
        <a:lnSpc>
          <a:spcPct val="90000"/>
        </a:lnSpc>
        <a:spcBef>
          <a:spcPts val="680"/>
        </a:spcBef>
        <a:buFont typeface="Arial" panose="020B0604020202020204" pitchFamily="34" charset="0"/>
        <a:buChar char="•"/>
        <a:defRPr sz="2448" kern="1200">
          <a:solidFill>
            <a:schemeClr val="tx1"/>
          </a:solidFill>
          <a:latin typeface="+mn-lt"/>
          <a:ea typeface="+mn-ea"/>
          <a:cs typeface="+mn-cs"/>
        </a:defRPr>
      </a:lvl4pPr>
      <a:lvl5pPr marL="2797858" indent="-310873" algn="l" defTabSz="1243493" rtl="0" eaLnBrk="1" latinLnBrk="0" hangingPunct="1">
        <a:lnSpc>
          <a:spcPct val="90000"/>
        </a:lnSpc>
        <a:spcBef>
          <a:spcPts val="680"/>
        </a:spcBef>
        <a:buFont typeface="Arial" panose="020B0604020202020204" pitchFamily="34" charset="0"/>
        <a:buChar char="•"/>
        <a:defRPr sz="2448" kern="1200">
          <a:solidFill>
            <a:schemeClr val="tx1"/>
          </a:solidFill>
          <a:latin typeface="+mn-lt"/>
          <a:ea typeface="+mn-ea"/>
          <a:cs typeface="+mn-cs"/>
        </a:defRPr>
      </a:lvl5pPr>
      <a:lvl6pPr marL="3419605" indent="-310873" algn="l" defTabSz="1243493" rtl="0" eaLnBrk="1" latinLnBrk="0" hangingPunct="1">
        <a:lnSpc>
          <a:spcPct val="90000"/>
        </a:lnSpc>
        <a:spcBef>
          <a:spcPts val="680"/>
        </a:spcBef>
        <a:buFont typeface="Arial" panose="020B0604020202020204" pitchFamily="34" charset="0"/>
        <a:buChar char="•"/>
        <a:defRPr sz="2448" kern="1200">
          <a:solidFill>
            <a:schemeClr val="tx1"/>
          </a:solidFill>
          <a:latin typeface="+mn-lt"/>
          <a:ea typeface="+mn-ea"/>
          <a:cs typeface="+mn-cs"/>
        </a:defRPr>
      </a:lvl6pPr>
      <a:lvl7pPr marL="4041351" indent="-310873" algn="l" defTabSz="1243493" rtl="0" eaLnBrk="1" latinLnBrk="0" hangingPunct="1">
        <a:lnSpc>
          <a:spcPct val="90000"/>
        </a:lnSpc>
        <a:spcBef>
          <a:spcPts val="680"/>
        </a:spcBef>
        <a:buFont typeface="Arial" panose="020B0604020202020204" pitchFamily="34" charset="0"/>
        <a:buChar char="•"/>
        <a:defRPr sz="2448" kern="1200">
          <a:solidFill>
            <a:schemeClr val="tx1"/>
          </a:solidFill>
          <a:latin typeface="+mn-lt"/>
          <a:ea typeface="+mn-ea"/>
          <a:cs typeface="+mn-cs"/>
        </a:defRPr>
      </a:lvl7pPr>
      <a:lvl8pPr marL="4663097" indent="-310873" algn="l" defTabSz="1243493" rtl="0" eaLnBrk="1" latinLnBrk="0" hangingPunct="1">
        <a:lnSpc>
          <a:spcPct val="90000"/>
        </a:lnSpc>
        <a:spcBef>
          <a:spcPts val="680"/>
        </a:spcBef>
        <a:buFont typeface="Arial" panose="020B0604020202020204" pitchFamily="34" charset="0"/>
        <a:buChar char="•"/>
        <a:defRPr sz="2448" kern="1200">
          <a:solidFill>
            <a:schemeClr val="tx1"/>
          </a:solidFill>
          <a:latin typeface="+mn-lt"/>
          <a:ea typeface="+mn-ea"/>
          <a:cs typeface="+mn-cs"/>
        </a:defRPr>
      </a:lvl8pPr>
      <a:lvl9pPr marL="5284843" indent="-310873" algn="l" defTabSz="1243493" rtl="0" eaLnBrk="1" latinLnBrk="0" hangingPunct="1">
        <a:lnSpc>
          <a:spcPct val="90000"/>
        </a:lnSpc>
        <a:spcBef>
          <a:spcPts val="680"/>
        </a:spcBef>
        <a:buFont typeface="Arial" panose="020B0604020202020204" pitchFamily="34" charset="0"/>
        <a:buChar char="•"/>
        <a:defRPr sz="2448" kern="1200">
          <a:solidFill>
            <a:schemeClr val="tx1"/>
          </a:solidFill>
          <a:latin typeface="+mn-lt"/>
          <a:ea typeface="+mn-ea"/>
          <a:cs typeface="+mn-cs"/>
        </a:defRPr>
      </a:lvl9pPr>
    </p:bodyStyle>
    <p:otherStyle>
      <a:defPPr>
        <a:defRPr lang="en-US"/>
      </a:defPPr>
      <a:lvl1pPr marL="0" algn="l" defTabSz="1243493" rtl="0" eaLnBrk="1" latinLnBrk="0" hangingPunct="1">
        <a:defRPr sz="2448" kern="1200">
          <a:solidFill>
            <a:schemeClr val="tx1"/>
          </a:solidFill>
          <a:latin typeface="+mn-lt"/>
          <a:ea typeface="+mn-ea"/>
          <a:cs typeface="+mn-cs"/>
        </a:defRPr>
      </a:lvl1pPr>
      <a:lvl2pPr marL="621746" algn="l" defTabSz="1243493" rtl="0" eaLnBrk="1" latinLnBrk="0" hangingPunct="1">
        <a:defRPr sz="2448" kern="1200">
          <a:solidFill>
            <a:schemeClr val="tx1"/>
          </a:solidFill>
          <a:latin typeface="+mn-lt"/>
          <a:ea typeface="+mn-ea"/>
          <a:cs typeface="+mn-cs"/>
        </a:defRPr>
      </a:lvl2pPr>
      <a:lvl3pPr marL="1243493" algn="l" defTabSz="1243493" rtl="0" eaLnBrk="1" latinLnBrk="0" hangingPunct="1">
        <a:defRPr sz="2448" kern="1200">
          <a:solidFill>
            <a:schemeClr val="tx1"/>
          </a:solidFill>
          <a:latin typeface="+mn-lt"/>
          <a:ea typeface="+mn-ea"/>
          <a:cs typeface="+mn-cs"/>
        </a:defRPr>
      </a:lvl3pPr>
      <a:lvl4pPr marL="1865239" algn="l" defTabSz="1243493" rtl="0" eaLnBrk="1" latinLnBrk="0" hangingPunct="1">
        <a:defRPr sz="2448" kern="1200">
          <a:solidFill>
            <a:schemeClr val="tx1"/>
          </a:solidFill>
          <a:latin typeface="+mn-lt"/>
          <a:ea typeface="+mn-ea"/>
          <a:cs typeface="+mn-cs"/>
        </a:defRPr>
      </a:lvl4pPr>
      <a:lvl5pPr marL="2486985" algn="l" defTabSz="1243493" rtl="0" eaLnBrk="1" latinLnBrk="0" hangingPunct="1">
        <a:defRPr sz="2448" kern="1200">
          <a:solidFill>
            <a:schemeClr val="tx1"/>
          </a:solidFill>
          <a:latin typeface="+mn-lt"/>
          <a:ea typeface="+mn-ea"/>
          <a:cs typeface="+mn-cs"/>
        </a:defRPr>
      </a:lvl5pPr>
      <a:lvl6pPr marL="3108731" algn="l" defTabSz="1243493" rtl="0" eaLnBrk="1" latinLnBrk="0" hangingPunct="1">
        <a:defRPr sz="2448" kern="1200">
          <a:solidFill>
            <a:schemeClr val="tx1"/>
          </a:solidFill>
          <a:latin typeface="+mn-lt"/>
          <a:ea typeface="+mn-ea"/>
          <a:cs typeface="+mn-cs"/>
        </a:defRPr>
      </a:lvl6pPr>
      <a:lvl7pPr marL="3730478" algn="l" defTabSz="1243493" rtl="0" eaLnBrk="1" latinLnBrk="0" hangingPunct="1">
        <a:defRPr sz="2448" kern="1200">
          <a:solidFill>
            <a:schemeClr val="tx1"/>
          </a:solidFill>
          <a:latin typeface="+mn-lt"/>
          <a:ea typeface="+mn-ea"/>
          <a:cs typeface="+mn-cs"/>
        </a:defRPr>
      </a:lvl7pPr>
      <a:lvl8pPr marL="4352224" algn="l" defTabSz="1243493" rtl="0" eaLnBrk="1" latinLnBrk="0" hangingPunct="1">
        <a:defRPr sz="2448" kern="1200">
          <a:solidFill>
            <a:schemeClr val="tx1"/>
          </a:solidFill>
          <a:latin typeface="+mn-lt"/>
          <a:ea typeface="+mn-ea"/>
          <a:cs typeface="+mn-cs"/>
        </a:defRPr>
      </a:lvl8pPr>
      <a:lvl9pPr marL="4973970" algn="l" defTabSz="1243493" rtl="0" eaLnBrk="1" latinLnBrk="0" hangingPunct="1">
        <a:defRPr sz="244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5"/>
            <a:chOff x="12618967" y="0"/>
            <a:chExt cx="952401" cy="5766965"/>
          </a:xfrm>
        </p:grpSpPr>
        <p:grpSp>
          <p:nvGrpSpPr>
            <p:cNvPr id="18" name="Group 17"/>
            <p:cNvGrpSpPr/>
            <p:nvPr userDrawn="1"/>
          </p:nvGrpSpPr>
          <p:grpSpPr>
            <a:xfrm>
              <a:off x="12618967" y="0"/>
              <a:ext cx="952401" cy="5720411"/>
              <a:chOff x="12618967" y="0"/>
              <a:chExt cx="952401" cy="5720411"/>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G:120 B:215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32472" fontAlgn="base">
                    <a:lnSpc>
                      <a:spcPct val="100000"/>
                    </a:lnSpc>
                    <a:spcBef>
                      <a:spcPct val="0"/>
                    </a:spcBef>
                    <a:spcAft>
                      <a:spcPct val="0"/>
                    </a:spcAft>
                  </a:pPr>
                  <a:r>
                    <a:rPr lang="en-US" sz="500" dirty="0">
                      <a:gradFill>
                        <a:gsLst>
                          <a:gs pos="10042">
                            <a:schemeClr val="tx1"/>
                          </a:gs>
                          <a:gs pos="39000">
                            <a:schemeClr val="tx1"/>
                          </a:gs>
                        </a:gsLst>
                        <a:lin ang="5400000" scaled="0"/>
                      </a:gradFill>
                      <a:ea typeface="Segoe UI" pitchFamily="34" charset="0"/>
                      <a:cs typeface="Segoe UI" pitchFamily="34" charset="0"/>
                    </a:rPr>
                    <a:t>R:</a:t>
                  </a:r>
                  <a:r>
                    <a:rPr lang="en-US" sz="50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50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92 G:45 B:145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G:32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10042">
                            <a:schemeClr val="tx1"/>
                          </a:gs>
                          <a:gs pos="39000">
                            <a:schemeClr val="tx1"/>
                          </a:gs>
                        </a:gsLst>
                        <a:lin ang="5400000" scaled="0"/>
                      </a:gradFill>
                      <a:latin typeface="+mn-lt"/>
                      <a:ea typeface="Segoe UI" pitchFamily="34" charset="0"/>
                      <a:cs typeface="Segoe UI" pitchFamily="34" charset="0"/>
                    </a:rPr>
                    <a:t>R:255 G:185 B:0</a:t>
                  </a:r>
                </a:p>
              </p:txBody>
            </p:sp>
          </p:grpSp>
          <p:grpSp>
            <p:nvGrpSpPr>
              <p:cNvPr id="27" name="Group 26"/>
              <p:cNvGrpSpPr/>
              <p:nvPr userDrawn="1"/>
            </p:nvGrpSpPr>
            <p:grpSpPr>
              <a:xfrm rot="5400000">
                <a:off x="11870606" y="3812276"/>
                <a:ext cx="1786491" cy="289766"/>
                <a:chOff x="4476564" y="4543426"/>
                <a:chExt cx="1786491" cy="289766"/>
              </a:xfrm>
            </p:grpSpPr>
            <p:sp>
              <p:nvSpPr>
                <p:cNvPr id="33" name="Rectangle 32"/>
                <p:cNvSpPr/>
                <p:nvPr userDrawn="1"/>
              </p:nvSpPr>
              <p:spPr bwMode="auto">
                <a:xfrm>
                  <a:off x="4476564" y="4543426"/>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Mid-Blue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G:24 B:143</a:t>
                  </a:r>
                </a:p>
              </p:txBody>
            </p:sp>
            <p:sp>
              <p:nvSpPr>
                <p:cNvPr id="19" name="Rectangle 18"/>
                <p:cNvSpPr/>
                <p:nvPr userDrawn="1"/>
              </p:nvSpPr>
              <p:spPr bwMode="auto">
                <a:xfrm>
                  <a:off x="5393125"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kern="1200" dirty="0">
                      <a:gradFill>
                        <a:gsLst>
                          <a:gs pos="10042">
                            <a:schemeClr val="tx1"/>
                          </a:gs>
                          <a:gs pos="39000">
                            <a:schemeClr val="tx1"/>
                          </a:gs>
                        </a:gsLst>
                        <a:lin ang="5400000" scaled="0"/>
                      </a:gradFill>
                      <a:latin typeface="+mn-lt"/>
                      <a:ea typeface="Segoe UI" pitchFamily="34" charset="0"/>
                      <a:cs typeface="Segoe UI" pitchFamily="34" charset="0"/>
                    </a:rPr>
                    <a:t>R:0 G:188 B:242</a:t>
                  </a: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20" name="Rectangle 19"/>
            <p:cNvSpPr/>
            <p:nvPr userDrawn="1"/>
          </p:nvSpPr>
          <p:spPr bwMode="auto">
            <a:xfrm rot="5400000">
              <a:off x="12328886" y="5187117"/>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2389">
                        <a:srgbClr val="FFFFFF"/>
                      </a:gs>
                      <a:gs pos="46000">
                        <a:srgbClr val="FFFFFF"/>
                      </a:gs>
                    </a:gsLst>
                    <a:lin ang="5400000" scaled="0"/>
                  </a:gradFill>
                  <a:latin typeface="+mn-lt"/>
                  <a:ea typeface="Segoe UI" pitchFamily="34" charset="0"/>
                  <a:cs typeface="Segoe UI" pitchFamily="34" charset="0"/>
                </a:rPr>
                <a:t>Gray</a:t>
              </a:r>
            </a:p>
            <a:p>
              <a:pPr marL="0" algn="l" defTabSz="932472" rtl="0" eaLnBrk="1" fontAlgn="base" latinLnBrk="0" hangingPunct="1">
                <a:lnSpc>
                  <a:spcPct val="100000"/>
                </a:lnSpc>
                <a:spcBef>
                  <a:spcPct val="0"/>
                </a:spcBef>
                <a:spcAft>
                  <a:spcPct val="0"/>
                </a:spcAft>
              </a:pPr>
              <a:r>
                <a:rPr lang="en-US" sz="500" kern="1200" dirty="0">
                  <a:gradFill>
                    <a:gsLst>
                      <a:gs pos="12389">
                        <a:srgbClr val="FFFFFF"/>
                      </a:gs>
                      <a:gs pos="46000">
                        <a:srgbClr val="FFFFFF"/>
                      </a:gs>
                    </a:gsLst>
                    <a:lin ang="5400000" scaled="0"/>
                  </a:gradFill>
                  <a:latin typeface="+mn-lt"/>
                  <a:ea typeface="Segoe UI" pitchFamily="34" charset="0"/>
                  <a:cs typeface="Segoe UI" pitchFamily="34" charset="0"/>
                </a:rPr>
                <a:t>R:80 G:80 B:80</a:t>
              </a:r>
            </a:p>
          </p:txBody>
        </p:sp>
      </p:grpSp>
    </p:spTree>
    <p:extLst>
      <p:ext uri="{BB962C8B-B14F-4D97-AF65-F5344CB8AC3E}">
        <p14:creationId xmlns:p14="http://schemas.microsoft.com/office/powerpoint/2010/main" val="2479758790"/>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 id="2147484554" r:id="rId13"/>
    <p:sldLayoutId id="2147484555" r:id="rId14"/>
    <p:sldLayoutId id="2147484556" r:id="rId15"/>
    <p:sldLayoutId id="2147484557" r:id="rId16"/>
    <p:sldLayoutId id="2147484558" r:id="rId17"/>
    <p:sldLayoutId id="2147484559" r:id="rId18"/>
    <p:sldLayoutId id="2147484560" r:id="rId19"/>
    <p:sldLayoutId id="2147484561" r:id="rId20"/>
    <p:sldLayoutId id="2147484562" r:id="rId21"/>
    <p:sldLayoutId id="2147484563" r:id="rId22"/>
    <p:sldLayoutId id="2147484564" r:id="rId23"/>
    <p:sldLayoutId id="2147484565" r:id="rId24"/>
    <p:sldLayoutId id="2147484566"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9"/>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1032" name="think-cell Slide" r:id="rId20" imgW="377" imgH="377" progId="TCLayout.ActiveDocument.1">
                  <p:embed/>
                </p:oleObj>
              </mc:Choice>
              <mc:Fallback>
                <p:oleObj name="think-cell Slide" r:id="rId20" imgW="377" imgH="377" progId="TCLayout.ActiveDocument.1">
                  <p:embed/>
                  <p:pic>
                    <p:nvPicPr>
                      <p:cNvPr id="3" name="Object 2" hidden="1"/>
                      <p:cNvPicPr/>
                      <p:nvPr/>
                    </p:nvPicPr>
                    <p:blipFill>
                      <a:blip r:embed="rId21"/>
                      <a:stretch>
                        <a:fillRect/>
                      </a:stretch>
                    </p:blipFill>
                    <p:spPr>
                      <a:xfrm>
                        <a:off x="1621" y="1621"/>
                        <a:ext cx="1619" cy="1619"/>
                      </a:xfrm>
                      <a:prstGeom prst="rect">
                        <a:avLst/>
                      </a:prstGeom>
                    </p:spPr>
                  </p:pic>
                </p:oleObj>
              </mc:Fallback>
            </mc:AlternateContent>
          </a:graphicData>
        </a:graphic>
      </p:graphicFrame>
      <p:sp>
        <p:nvSpPr>
          <p:cNvPr id="2" name="Title Placeholder 1"/>
          <p:cNvSpPr>
            <a:spLocks noGrp="1"/>
          </p:cNvSpPr>
          <p:nvPr>
            <p:ph type="title"/>
          </p:nvPr>
        </p:nvSpPr>
        <p:spPr>
          <a:xfrm>
            <a:off x="1" y="2"/>
            <a:ext cx="12436475" cy="658903"/>
          </a:xfrm>
          <a:prstGeom prst="rect">
            <a:avLst/>
          </a:prstGeom>
        </p:spPr>
        <p:txBody>
          <a:bodyPr vert="horz" lIns="320040" tIns="152357" rIns="53325" bIns="53325" rtlCol="0" anchor="t">
            <a:normAutofit/>
          </a:bodyPr>
          <a:lstStyle/>
          <a:p>
            <a:endParaRPr lang="en-US" dirty="0"/>
          </a:p>
        </p:txBody>
      </p:sp>
      <p:sp>
        <p:nvSpPr>
          <p:cNvPr id="7" name="Footer Placeholder 6"/>
          <p:cNvSpPr>
            <a:spLocks noGrp="1"/>
          </p:cNvSpPr>
          <p:nvPr>
            <p:ph type="ftr" sz="quarter" idx="3"/>
          </p:nvPr>
        </p:nvSpPr>
        <p:spPr>
          <a:xfrm>
            <a:off x="3109119" y="6606832"/>
            <a:ext cx="8550077" cy="387694"/>
          </a:xfrm>
          <a:prstGeom prst="rect">
            <a:avLst/>
          </a:prstGeom>
        </p:spPr>
        <p:txBody>
          <a:bodyPr vert="horz" lIns="76179"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1109758"/>
            <a:endParaRPr lang="en-US" dirty="0">
              <a:solidFill>
                <a:srgbClr val="505050"/>
              </a:solidFill>
            </a:endParaRPr>
          </a:p>
        </p:txBody>
      </p:sp>
      <p:sp>
        <p:nvSpPr>
          <p:cNvPr id="15" name="Text Placeholder 14"/>
          <p:cNvSpPr>
            <a:spLocks noGrp="1"/>
          </p:cNvSpPr>
          <p:nvPr>
            <p:ph type="body" idx="1"/>
          </p:nvPr>
        </p:nvSpPr>
        <p:spPr>
          <a:xfrm>
            <a:off x="153878" y="1632058"/>
            <a:ext cx="12128721" cy="4650299"/>
          </a:xfrm>
          <a:prstGeom prst="rect">
            <a:avLst/>
          </a:prstGeom>
        </p:spPr>
        <p:txBody>
          <a:bodyPr vert="horz" lIns="182880" tIns="9144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659197" y="6606832"/>
            <a:ext cx="777278" cy="387693"/>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1109758"/>
            <a:fld id="{FAADACFB-7C71-4E89-89D2-7BBA40B7BFA9}" type="slidenum">
              <a:rPr lang="en-US" smtClean="0">
                <a:solidFill>
                  <a:srgbClr val="505050"/>
                </a:solidFill>
              </a:rPr>
              <a:pPr defTabSz="1109758"/>
              <a:t>‹#›</a:t>
            </a:fld>
            <a:endParaRPr lang="en-US" dirty="0">
              <a:solidFill>
                <a:srgbClr val="505050"/>
              </a:solidFill>
            </a:endParaRPr>
          </a:p>
        </p:txBody>
      </p:sp>
    </p:spTree>
    <p:extLst>
      <p:ext uri="{BB962C8B-B14F-4D97-AF65-F5344CB8AC3E}">
        <p14:creationId xmlns:p14="http://schemas.microsoft.com/office/powerpoint/2010/main" val="1899467894"/>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 id="2147484586" r:id="rId14"/>
    <p:sldLayoutId id="2147484587" r:id="rId15"/>
    <p:sldLayoutId id="2147484588" r:id="rId16"/>
  </p:sldLayoutIdLst>
  <p:transition>
    <p:fade/>
  </p:transition>
  <p:hf sldNum="0" hdr="0" ftr="0" dt="0"/>
  <p:txStyles>
    <p:titleStyle>
      <a:lvl1pPr marL="0" algn="l" defTabSz="1109758" rtl="0" eaLnBrk="1" latinLnBrk="0" hangingPunct="1">
        <a:lnSpc>
          <a:spcPct val="90000"/>
        </a:lnSpc>
        <a:spcBef>
          <a:spcPct val="0"/>
        </a:spcBef>
        <a:buNone/>
        <a:defRPr lang="en-US" sz="4080" kern="1200" spc="-59" baseline="0" dirty="0">
          <a:solidFill>
            <a:schemeClr val="bg2"/>
          </a:solidFill>
          <a:latin typeface="Segoe UI Light" pitchFamily="34" charset="0"/>
          <a:ea typeface="Segoe UI" pitchFamily="34" charset="0"/>
          <a:cs typeface="Segoe UI" pitchFamily="34" charset="0"/>
        </a:defRPr>
      </a:lvl1pPr>
    </p:titleStyle>
    <p:bodyStyle>
      <a:lvl1pPr marL="0" indent="0" algn="l" defTabSz="1109758" rtl="0" eaLnBrk="1" latinLnBrk="0" hangingPunct="1">
        <a:spcBef>
          <a:spcPts val="1836"/>
        </a:spcBef>
        <a:buClr>
          <a:srgbClr val="0072C6"/>
        </a:buClr>
        <a:buSzPct val="100000"/>
        <a:buFont typeface="Wingdings" pitchFamily="2" charset="2"/>
        <a:buNone/>
        <a:defRPr sz="2448" kern="1200">
          <a:solidFill>
            <a:schemeClr val="tx2"/>
          </a:solidFill>
          <a:latin typeface="Segoe UI" pitchFamily="34" charset="0"/>
          <a:ea typeface="Segoe UI" pitchFamily="34" charset="0"/>
          <a:cs typeface="Segoe UI" pitchFamily="34" charset="0"/>
        </a:defRPr>
      </a:lvl1pPr>
      <a:lvl2pPr marL="485544" indent="-198264" algn="l" defTabSz="1109758"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70" indent="-176683" algn="l" defTabSz="1109758"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96" indent="-180730"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68" indent="-183428" algn="l" defTabSz="1109758"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837"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71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596"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475" indent="-277439" algn="l" defTabSz="1109758"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58" rtl="0" eaLnBrk="1" latinLnBrk="0" hangingPunct="1">
        <a:defRPr sz="2244" kern="1200">
          <a:solidFill>
            <a:schemeClr val="tx1"/>
          </a:solidFill>
          <a:latin typeface="+mn-lt"/>
          <a:ea typeface="+mn-ea"/>
          <a:cs typeface="+mn-cs"/>
        </a:defRPr>
      </a:lvl1pPr>
      <a:lvl2pPr marL="554880" algn="l" defTabSz="1109758" rtl="0" eaLnBrk="1" latinLnBrk="0" hangingPunct="1">
        <a:defRPr sz="2244" kern="1200">
          <a:solidFill>
            <a:schemeClr val="tx1"/>
          </a:solidFill>
          <a:latin typeface="+mn-lt"/>
          <a:ea typeface="+mn-ea"/>
          <a:cs typeface="+mn-cs"/>
        </a:defRPr>
      </a:lvl2pPr>
      <a:lvl3pPr marL="1109758" algn="l" defTabSz="1109758" rtl="0" eaLnBrk="1" latinLnBrk="0" hangingPunct="1">
        <a:defRPr sz="2244" kern="1200">
          <a:solidFill>
            <a:schemeClr val="tx1"/>
          </a:solidFill>
          <a:latin typeface="+mn-lt"/>
          <a:ea typeface="+mn-ea"/>
          <a:cs typeface="+mn-cs"/>
        </a:defRPr>
      </a:lvl3pPr>
      <a:lvl4pPr marL="1664639" algn="l" defTabSz="1109758" rtl="0" eaLnBrk="1" latinLnBrk="0" hangingPunct="1">
        <a:defRPr sz="2244" kern="1200">
          <a:solidFill>
            <a:schemeClr val="tx1"/>
          </a:solidFill>
          <a:latin typeface="+mn-lt"/>
          <a:ea typeface="+mn-ea"/>
          <a:cs typeface="+mn-cs"/>
        </a:defRPr>
      </a:lvl4pPr>
      <a:lvl5pPr marL="2219518" algn="l" defTabSz="1109758" rtl="0" eaLnBrk="1" latinLnBrk="0" hangingPunct="1">
        <a:defRPr sz="2244" kern="1200">
          <a:solidFill>
            <a:schemeClr val="tx1"/>
          </a:solidFill>
          <a:latin typeface="+mn-lt"/>
          <a:ea typeface="+mn-ea"/>
          <a:cs typeface="+mn-cs"/>
        </a:defRPr>
      </a:lvl5pPr>
      <a:lvl6pPr marL="2774397" algn="l" defTabSz="1109758" rtl="0" eaLnBrk="1" latinLnBrk="0" hangingPunct="1">
        <a:defRPr sz="2244" kern="1200">
          <a:solidFill>
            <a:schemeClr val="tx1"/>
          </a:solidFill>
          <a:latin typeface="+mn-lt"/>
          <a:ea typeface="+mn-ea"/>
          <a:cs typeface="+mn-cs"/>
        </a:defRPr>
      </a:lvl6pPr>
      <a:lvl7pPr marL="3329276" algn="l" defTabSz="1109758" rtl="0" eaLnBrk="1" latinLnBrk="0" hangingPunct="1">
        <a:defRPr sz="2244" kern="1200">
          <a:solidFill>
            <a:schemeClr val="tx1"/>
          </a:solidFill>
          <a:latin typeface="+mn-lt"/>
          <a:ea typeface="+mn-ea"/>
          <a:cs typeface="+mn-cs"/>
        </a:defRPr>
      </a:lvl7pPr>
      <a:lvl8pPr marL="3884156" algn="l" defTabSz="1109758" rtl="0" eaLnBrk="1" latinLnBrk="0" hangingPunct="1">
        <a:defRPr sz="2244" kern="1200">
          <a:solidFill>
            <a:schemeClr val="tx1"/>
          </a:solidFill>
          <a:latin typeface="+mn-lt"/>
          <a:ea typeface="+mn-ea"/>
          <a:cs typeface="+mn-cs"/>
        </a:defRPr>
      </a:lvl8pPr>
      <a:lvl9pPr marL="4439035" algn="l" defTabSz="1109758" rtl="0" eaLnBrk="1" latinLnBrk="0" hangingPunct="1">
        <a:defRPr sz="224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5.xml"/><Relationship Id="rId6" Type="http://schemas.openxmlformats.org/officeDocument/2006/relationships/image" Target="../media/image93.png"/><Relationship Id="rId5" Type="http://schemas.openxmlformats.org/officeDocument/2006/relationships/image" Target="../media/image102.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5.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5.xml"/><Relationship Id="rId5" Type="http://schemas.openxmlformats.org/officeDocument/2006/relationships/image" Target="../media/image99.pn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93.png"/><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9.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99.png"/><Relationship Id="rId5" Type="http://schemas.openxmlformats.org/officeDocument/2006/relationships/image" Target="../media/image93.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3.png"/><Relationship Id="rId1" Type="http://schemas.openxmlformats.org/officeDocument/2006/relationships/slideLayout" Target="../slideLayouts/slideLayout45.xml"/><Relationship Id="rId5" Type="http://schemas.openxmlformats.org/officeDocument/2006/relationships/image" Target="../media/image99.png"/><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122.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5.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99.png"/><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99.png"/><Relationship Id="rId1" Type="http://schemas.openxmlformats.org/officeDocument/2006/relationships/slideLayout" Target="../slideLayouts/slideLayout45.xml"/><Relationship Id="rId4" Type="http://schemas.openxmlformats.org/officeDocument/2006/relationships/image" Target="../media/image1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8.jpeg"/><Relationship Id="rId26" Type="http://schemas.openxmlformats.org/officeDocument/2006/relationships/image" Target="../media/image46.jpeg"/><Relationship Id="rId39" Type="http://schemas.openxmlformats.org/officeDocument/2006/relationships/image" Target="../media/image59.jpeg"/><Relationship Id="rId21" Type="http://schemas.openxmlformats.org/officeDocument/2006/relationships/image" Target="../media/image41.jpeg"/><Relationship Id="rId34" Type="http://schemas.openxmlformats.org/officeDocument/2006/relationships/image" Target="../media/image54.png"/><Relationship Id="rId42" Type="http://schemas.openxmlformats.org/officeDocument/2006/relationships/image" Target="../media/image62.png"/><Relationship Id="rId47" Type="http://schemas.openxmlformats.org/officeDocument/2006/relationships/image" Target="../media/image67.jpeg"/><Relationship Id="rId50" Type="http://schemas.openxmlformats.org/officeDocument/2006/relationships/image" Target="../media/image70.png"/><Relationship Id="rId55" Type="http://schemas.openxmlformats.org/officeDocument/2006/relationships/image" Target="../media/image75.png"/><Relationship Id="rId63" Type="http://schemas.openxmlformats.org/officeDocument/2006/relationships/image" Target="../media/image83.png"/><Relationship Id="rId68" Type="http://schemas.openxmlformats.org/officeDocument/2006/relationships/image" Target="../media/image88.png"/><Relationship Id="rId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6.png"/><Relationship Id="rId29" Type="http://schemas.openxmlformats.org/officeDocument/2006/relationships/image" Target="../media/image49.png"/><Relationship Id="rId1" Type="http://schemas.openxmlformats.org/officeDocument/2006/relationships/slideLayout" Target="../slideLayouts/slideLayout45.xml"/><Relationship Id="rId6" Type="http://schemas.openxmlformats.org/officeDocument/2006/relationships/image" Target="../media/image26.png"/><Relationship Id="rId11" Type="http://schemas.openxmlformats.org/officeDocument/2006/relationships/image" Target="../media/image31.jpeg"/><Relationship Id="rId24" Type="http://schemas.openxmlformats.org/officeDocument/2006/relationships/image" Target="../media/image44.jpe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65.jpeg"/><Relationship Id="rId53" Type="http://schemas.openxmlformats.org/officeDocument/2006/relationships/image" Target="../media/image73.png"/><Relationship Id="rId58" Type="http://schemas.openxmlformats.org/officeDocument/2006/relationships/image" Target="../media/image78.png"/><Relationship Id="rId66" Type="http://schemas.openxmlformats.org/officeDocument/2006/relationships/image" Target="../media/image86.png"/><Relationship Id="rId5" Type="http://schemas.openxmlformats.org/officeDocument/2006/relationships/image" Target="../media/image25.jpeg"/><Relationship Id="rId15" Type="http://schemas.openxmlformats.org/officeDocument/2006/relationships/image" Target="../media/image35.jpeg"/><Relationship Id="rId23" Type="http://schemas.openxmlformats.org/officeDocument/2006/relationships/image" Target="../media/image43.jpeg"/><Relationship Id="rId28" Type="http://schemas.openxmlformats.org/officeDocument/2006/relationships/image" Target="../media/image48.pn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77.jpeg"/><Relationship Id="rId61" Type="http://schemas.openxmlformats.org/officeDocument/2006/relationships/image" Target="../media/image81.png"/><Relationship Id="rId10" Type="http://schemas.openxmlformats.org/officeDocument/2006/relationships/image" Target="../media/image30.jpeg"/><Relationship Id="rId19" Type="http://schemas.openxmlformats.org/officeDocument/2006/relationships/image" Target="../media/image39.jpeg"/><Relationship Id="rId31" Type="http://schemas.openxmlformats.org/officeDocument/2006/relationships/image" Target="../media/image51.png"/><Relationship Id="rId44" Type="http://schemas.openxmlformats.org/officeDocument/2006/relationships/image" Target="../media/image64.png"/><Relationship Id="rId52" Type="http://schemas.openxmlformats.org/officeDocument/2006/relationships/image" Target="../media/image72.jpeg"/><Relationship Id="rId60" Type="http://schemas.openxmlformats.org/officeDocument/2006/relationships/image" Target="../media/image80.png"/><Relationship Id="rId65" Type="http://schemas.openxmlformats.org/officeDocument/2006/relationships/image" Target="../media/image85.pn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jpe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jpeg"/><Relationship Id="rId43" Type="http://schemas.openxmlformats.org/officeDocument/2006/relationships/image" Target="../media/image63.png"/><Relationship Id="rId48" Type="http://schemas.openxmlformats.org/officeDocument/2006/relationships/image" Target="../media/image68.jpeg"/><Relationship Id="rId56" Type="http://schemas.openxmlformats.org/officeDocument/2006/relationships/image" Target="../media/image76.jpeg"/><Relationship Id="rId64" Type="http://schemas.openxmlformats.org/officeDocument/2006/relationships/image" Target="../media/image84.png"/><Relationship Id="rId69" Type="http://schemas.openxmlformats.org/officeDocument/2006/relationships/image" Target="../media/image89.png"/><Relationship Id="rId8" Type="http://schemas.openxmlformats.org/officeDocument/2006/relationships/image" Target="../media/image28.png"/><Relationship Id="rId51" Type="http://schemas.openxmlformats.org/officeDocument/2006/relationships/image" Target="../media/image71.jpe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6.jpeg"/><Relationship Id="rId59" Type="http://schemas.openxmlformats.org/officeDocument/2006/relationships/image" Target="../media/image79.png"/><Relationship Id="rId67" Type="http://schemas.openxmlformats.org/officeDocument/2006/relationships/image" Target="../media/image87.png"/><Relationship Id="rId20" Type="http://schemas.openxmlformats.org/officeDocument/2006/relationships/image" Target="../media/image40.jpeg"/><Relationship Id="rId41" Type="http://schemas.openxmlformats.org/officeDocument/2006/relationships/image" Target="../media/image61.png"/><Relationship Id="rId54" Type="http://schemas.openxmlformats.org/officeDocument/2006/relationships/image" Target="../media/image74.png"/><Relationship Id="rId62" Type="http://schemas.openxmlformats.org/officeDocument/2006/relationships/image" Target="../media/image82.jpeg"/><Relationship Id="rId70" Type="http://schemas.openxmlformats.org/officeDocument/2006/relationships/image" Target="../media/image90.png"/></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5.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35.xml.rels><?xml version="1.0" encoding="UTF-8" standalone="yes"?>
<Relationships xmlns="http://schemas.openxmlformats.org/package/2006/relationships"><Relationship Id="rId8" Type="http://schemas.openxmlformats.org/officeDocument/2006/relationships/image" Target="../media/image145.tiff"/><Relationship Id="rId13" Type="http://schemas.openxmlformats.org/officeDocument/2006/relationships/image" Target="../media/image150.tiff"/><Relationship Id="rId3" Type="http://schemas.openxmlformats.org/officeDocument/2006/relationships/image" Target="../media/image140.jpg"/><Relationship Id="rId7" Type="http://schemas.openxmlformats.org/officeDocument/2006/relationships/image" Target="../media/image144.tiff"/><Relationship Id="rId12" Type="http://schemas.openxmlformats.org/officeDocument/2006/relationships/image" Target="../media/image149.tiff"/><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143.tiff"/><Relationship Id="rId11" Type="http://schemas.openxmlformats.org/officeDocument/2006/relationships/image" Target="../media/image148.tiff"/><Relationship Id="rId5" Type="http://schemas.openxmlformats.org/officeDocument/2006/relationships/image" Target="../media/image142.tiff"/><Relationship Id="rId10" Type="http://schemas.openxmlformats.org/officeDocument/2006/relationships/image" Target="../media/image147.tiff"/><Relationship Id="rId4" Type="http://schemas.openxmlformats.org/officeDocument/2006/relationships/image" Target="../media/image141.jpg"/><Relationship Id="rId9" Type="http://schemas.openxmlformats.org/officeDocument/2006/relationships/image" Target="../media/image146.tiff"/><Relationship Id="rId14" Type="http://schemas.openxmlformats.org/officeDocument/2006/relationships/image" Target="../media/image151.jpeg"/></Relationships>
</file>

<file path=ppt/slides/_rels/slide3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154.png"/></Relationships>
</file>

<file path=ppt/slides/_rels/slide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158.png"/><Relationship Id="rId4" Type="http://schemas.openxmlformats.org/officeDocument/2006/relationships/image" Target="../media/image157.png"/></Relationships>
</file>

<file path=ppt/slides/_rels/slide4.xml.rels><?xml version="1.0" encoding="UTF-8" standalone="yes"?>
<Relationships xmlns="http://schemas.openxmlformats.org/package/2006/relationships"><Relationship Id="rId3" Type="http://schemas.openxmlformats.org/officeDocument/2006/relationships/hyperlink" Target="https://microsoft.sharepoint.com/sites/infopedia/pages/layouts/kcdoc.aspx?k=G04KC-1-24847"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9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jpg"/><Relationship Id="rId7" Type="http://schemas.openxmlformats.org/officeDocument/2006/relationships/image" Target="../media/image163.png"/><Relationship Id="rId12"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image" Target="../media/image162.png"/><Relationship Id="rId11" Type="http://schemas.openxmlformats.org/officeDocument/2006/relationships/image" Target="../media/image166.png"/><Relationship Id="rId5" Type="http://schemas.openxmlformats.org/officeDocument/2006/relationships/image" Target="../media/image161.png"/><Relationship Id="rId10" Type="http://schemas.openxmlformats.org/officeDocument/2006/relationships/image" Target="../media/image165.png"/><Relationship Id="rId4" Type="http://schemas.openxmlformats.org/officeDocument/2006/relationships/image" Target="../media/image160.pn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slideLayout" Target="../slideLayouts/slideLayout109.xml"/><Relationship Id="rId7" Type="http://schemas.openxmlformats.org/officeDocument/2006/relationships/image" Target="../media/image18.emf"/><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174.jpg"/><Relationship Id="rId4" Type="http://schemas.openxmlformats.org/officeDocument/2006/relationships/notesSlide" Target="../notesSlides/notesSlide36.xml"/><Relationship Id="rId9" Type="http://schemas.openxmlformats.org/officeDocument/2006/relationships/image" Target="../media/image17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4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Deep dive in BOT Platform</a:t>
            </a:r>
          </a:p>
        </p:txBody>
      </p:sp>
    </p:spTree>
    <p:extLst>
      <p:ext uri="{BB962C8B-B14F-4D97-AF65-F5344CB8AC3E}">
        <p14:creationId xmlns:p14="http://schemas.microsoft.com/office/powerpoint/2010/main" val="718185953"/>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http://c1.thejournal.ie/media/2015/04/persons-0052_larg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5742" y="282448"/>
            <a:ext cx="690064" cy="6994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141" y="1525095"/>
            <a:ext cx="2637280" cy="4663017"/>
          </a:xfrm>
          <a:prstGeom prst="rect">
            <a:avLst/>
          </a:prstGeom>
        </p:spPr>
      </p:pic>
      <p:sp>
        <p:nvSpPr>
          <p:cNvPr id="4" name="TextBox 3"/>
          <p:cNvSpPr txBox="1"/>
          <p:nvPr/>
        </p:nvSpPr>
        <p:spPr>
          <a:xfrm>
            <a:off x="1226777" y="367061"/>
            <a:ext cx="7511624"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Discoverability</a:t>
            </a:r>
          </a:p>
        </p:txBody>
      </p:sp>
      <p:sp>
        <p:nvSpPr>
          <p:cNvPr id="7" name="TextBox 6"/>
          <p:cNvSpPr txBox="1"/>
          <p:nvPr/>
        </p:nvSpPr>
        <p:spPr>
          <a:xfrm>
            <a:off x="3350001" y="2481566"/>
            <a:ext cx="1778416" cy="2101601"/>
          </a:xfrm>
          <a:prstGeom prst="rect">
            <a:avLst/>
          </a:prstGeom>
          <a:noFill/>
        </p:spPr>
        <p:txBody>
          <a:bodyPr wrap="square" rtlCol="0">
            <a:spAutoFit/>
          </a:bodyPr>
          <a:lstStyle/>
          <a:p>
            <a:pPr marL="0" marR="0" lvl="0" indent="0" algn="l" defTabSz="932597" rtl="0" eaLnBrk="1" fontAlgn="ctr"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err="1">
                <a:ln>
                  <a:noFill/>
                </a:ln>
                <a:solidFill>
                  <a:srgbClr val="00A89D"/>
                </a:solidFill>
                <a:effectLst/>
                <a:uLnTx/>
                <a:uFillTx/>
                <a:latin typeface="Segoe UI Light" panose="020B0502040204020203" pitchFamily="34" charset="0"/>
                <a:ea typeface="+mn-ea"/>
                <a:cs typeface="Segoe UI Light" panose="020B0502040204020203" pitchFamily="34" charset="0"/>
              </a:rPr>
              <a:t>Kik’s</a:t>
            </a: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Bot Shop makes bots easy to find</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Kik</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offers an easily accessible Bot Shop in which users can browse and discover bots.</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0399" y="1115160"/>
            <a:ext cx="2621636" cy="4663017"/>
          </a:xfrm>
          <a:prstGeom prst="rect">
            <a:avLst/>
          </a:prstGeom>
          <a:ln>
            <a:solidFill>
              <a:schemeClr val="bg1">
                <a:lumMod val="75000"/>
              </a:schemeClr>
            </a:solidFill>
          </a:ln>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134" y="2212275"/>
            <a:ext cx="2621636" cy="4663017"/>
          </a:xfrm>
          <a:prstGeom prst="rect">
            <a:avLst/>
          </a:prstGeom>
          <a:ln>
            <a:solidFill>
              <a:schemeClr val="bg1">
                <a:lumMod val="75000"/>
              </a:schemeClr>
            </a:solidFill>
          </a:ln>
        </p:spPr>
      </p:pic>
      <p:sp>
        <p:nvSpPr>
          <p:cNvPr id="9" name="TextBox 8"/>
          <p:cNvSpPr txBox="1"/>
          <p:nvPr/>
        </p:nvSpPr>
        <p:spPr>
          <a:xfrm>
            <a:off x="8815741" y="975765"/>
            <a:ext cx="3375598" cy="1118805"/>
          </a:xfrm>
          <a:prstGeom prst="rect">
            <a:avLst/>
          </a:prstGeom>
          <a:noFill/>
        </p:spPr>
        <p:txBody>
          <a:bodyPr wrap="square" rtlCol="0">
            <a:spAutoFit/>
          </a:bodyPr>
          <a:lstStyle/>
          <a:p>
            <a:pPr marL="0" marR="0" lvl="0" indent="0" algn="l" defTabSz="932597" rtl="0" eaLnBrk="1" fontAlgn="ctr"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Facebook Messenger bots are hard to find</a:t>
            </a:r>
            <a:b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As a result, most users don’t even know bots exist on this platform.</a:t>
            </a:r>
          </a:p>
        </p:txBody>
      </p:sp>
      <p:pic>
        <p:nvPicPr>
          <p:cNvPr id="10" name="Picture 6" descr="http://www.timsackett.com/wp-content/uploads/2014/07/emoji-430x43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60398" y="1782113"/>
            <a:ext cx="697830" cy="699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11248" y="6471770"/>
            <a:ext cx="1031500" cy="382308"/>
          </a:xfrm>
          <a:prstGeom prst="rect">
            <a:avLst/>
          </a:prstGeom>
          <a:solidFill>
            <a:srgbClr val="FCFDFE"/>
          </a:solid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6419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4" descr="http://img.ithome.com/newsuploadfiles/2015/8/20150803_153804_19.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12383" y="1516090"/>
            <a:ext cx="2765029" cy="4663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Discoverability</a:t>
            </a:r>
          </a:p>
        </p:txBody>
      </p:sp>
      <p:sp>
        <p:nvSpPr>
          <p:cNvPr id="11" name="TextBox 10"/>
          <p:cNvSpPr txBox="1"/>
          <p:nvPr/>
        </p:nvSpPr>
        <p:spPr>
          <a:xfrm>
            <a:off x="7774967" y="2375763"/>
            <a:ext cx="2904735" cy="2855077"/>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err="1">
                <a:ln>
                  <a:noFill/>
                </a:ln>
                <a:solidFill>
                  <a:srgbClr val="00A89D"/>
                </a:solidFill>
                <a:effectLst/>
                <a:uLnTx/>
                <a:uFillTx/>
                <a:latin typeface="Segoe UI Light" panose="020B0502040204020203" pitchFamily="34" charset="0"/>
                <a:ea typeface="+mn-ea"/>
                <a:cs typeface="Segoe UI Light" panose="020B0502040204020203" pitchFamily="34" charset="0"/>
              </a:rPr>
              <a:t>Xiaoice</a:t>
            </a: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is engaging and viral</a:t>
            </a:r>
          </a:p>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Xiaoice</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uses image technology for engaging party tricks like telling users which two people in a picture are most likely to date, who in a picture is most attractive, or who in a picture should pay for dinner. Users share these fun features with friends, helping new users discover </a:t>
            </a:r>
            <a:r>
              <a:rPr kumimoji="0" lang="en-US" sz="1632"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Xiaoice</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t>
            </a: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12" name="Picture 6" descr="微软 美图 小冰"/>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71375" y="1516090"/>
            <a:ext cx="2609628" cy="46630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4967" y="1594323"/>
            <a:ext cx="697830"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140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3. First Use Experience</a:t>
            </a:r>
          </a:p>
        </p:txBody>
      </p:sp>
      <p:sp>
        <p:nvSpPr>
          <p:cNvPr id="2" name="Rectangle 1"/>
          <p:cNvSpPr/>
          <p:nvPr/>
        </p:nvSpPr>
        <p:spPr>
          <a:xfrm>
            <a:off x="828541" y="1141876"/>
            <a:ext cx="9185016" cy="5537260"/>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first use experience is a great opportunity to </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teach the user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about the bot’s capabilities and how to interact with the bot, as well as providing an initial impression of the bot’s personality. </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Be clear about the value prop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so the user knows what the bot can do and what problems it can solve</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Instruct the user how to use the bot</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so they can immediately begin interacting with it</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Make it easy for users to find these instructions again later</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as they’re likely to forget, especially if instructions are complicated or they don’t use the bot for a bit</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If possible,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put legalese and policies on bot’s contact page or somewhere other than in the first use messaging</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Legalese interferes with the bot’s personality, and adds a lot of text that most users won’t read</a:t>
            </a:r>
          </a:p>
        </p:txBody>
      </p:sp>
    </p:spTree>
    <p:extLst>
      <p:ext uri="{BB962C8B-B14F-4D97-AF65-F5344CB8AC3E}">
        <p14:creationId xmlns:p14="http://schemas.microsoft.com/office/powerpoint/2010/main" val="298049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541" y="1528433"/>
            <a:ext cx="2622947" cy="4663017"/>
          </a:xfrm>
          <a:prstGeom prst="rect">
            <a:avLst/>
          </a:prstGeom>
          <a:ln>
            <a:solidFill>
              <a:schemeClr val="bg1">
                <a:lumMod val="75000"/>
              </a:schemeClr>
            </a:solidFill>
          </a:ln>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425" y="1502047"/>
            <a:ext cx="2622947" cy="4663017"/>
          </a:xfrm>
          <a:prstGeom prst="rect">
            <a:avLst/>
          </a:prstGeom>
          <a:ln>
            <a:solidFill>
              <a:schemeClr val="bg1">
                <a:lumMod val="75000"/>
              </a:schemeClr>
            </a:solidFill>
          </a:ln>
        </p:spPr>
      </p:pic>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First Use Experience</a:t>
            </a:r>
          </a:p>
        </p:txBody>
      </p:sp>
      <p:sp>
        <p:nvSpPr>
          <p:cNvPr id="9" name="Rounded Rectangle 8"/>
          <p:cNvSpPr/>
          <p:nvPr/>
        </p:nvSpPr>
        <p:spPr>
          <a:xfrm>
            <a:off x="826293" y="1864726"/>
            <a:ext cx="2721214" cy="1942924"/>
          </a:xfrm>
          <a:prstGeom prst="roundRect">
            <a:avLst/>
          </a:prstGeom>
          <a:noFill/>
          <a:ln w="38100" cap="flat" cmpd="sng" algn="ctr">
            <a:solidFill>
              <a:srgbClr val="FF4040"/>
            </a:solidFill>
            <a:prstDash val="solid"/>
            <a:miter lim="800000"/>
          </a:ln>
          <a:effectLst/>
        </p:spPr>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Light"/>
              <a:ea typeface="+mn-ea"/>
              <a:cs typeface="+mn-cs"/>
            </a:endParaRPr>
          </a:p>
        </p:txBody>
      </p:sp>
      <p:sp>
        <p:nvSpPr>
          <p:cNvPr id="7" name="TextBox 6"/>
          <p:cNvSpPr txBox="1"/>
          <p:nvPr/>
        </p:nvSpPr>
        <p:spPr>
          <a:xfrm>
            <a:off x="3876914" y="2332965"/>
            <a:ext cx="1844185" cy="2143438"/>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Weather bot on Telegram has easy instructions</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It has a nice first-use message (although none of the commands seem to work)</a:t>
            </a: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8" name="TextBox 7"/>
          <p:cNvSpPr txBox="1"/>
          <p:nvPr/>
        </p:nvSpPr>
        <p:spPr>
          <a:xfrm>
            <a:off x="9723894" y="2332965"/>
            <a:ext cx="1919156" cy="2603918"/>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Shop Spring bot on FB Messenger gives no instructions:</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Nothing happens until user types something. Then, instructions appear and point users to buttons that don’t exist</a:t>
            </a:r>
          </a:p>
        </p:txBody>
      </p:sp>
      <p:sp>
        <p:nvSpPr>
          <p:cNvPr id="11" name="Rounded Rectangle 10"/>
          <p:cNvSpPr/>
          <p:nvPr/>
        </p:nvSpPr>
        <p:spPr>
          <a:xfrm>
            <a:off x="6711303" y="4144903"/>
            <a:ext cx="2721214" cy="1968829"/>
          </a:xfrm>
          <a:prstGeom prst="roundRect">
            <a:avLst/>
          </a:prstGeom>
          <a:noFill/>
          <a:ln w="38100" cap="flat" cmpd="sng" algn="ctr">
            <a:solidFill>
              <a:srgbClr val="FF4040"/>
            </a:solidFill>
            <a:prstDash val="solid"/>
            <a:miter lim="800000"/>
          </a:ln>
          <a:effectLst/>
        </p:spPr>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Light"/>
              <a:ea typeface="+mn-ea"/>
              <a:cs typeface="+mn-cs"/>
            </a:endParaRPr>
          </a:p>
        </p:txBody>
      </p:sp>
      <p:pic>
        <p:nvPicPr>
          <p:cNvPr id="13"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38148" y="1528432"/>
            <a:ext cx="697830" cy="699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c1.thejournal.ie/media/2015/04/persons-0052_larg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68541" y="1528432"/>
            <a:ext cx="690064"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27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4. Input</a:t>
            </a:r>
          </a:p>
        </p:txBody>
      </p:sp>
      <p:sp>
        <p:nvSpPr>
          <p:cNvPr id="2" name="TextBox 1"/>
          <p:cNvSpPr txBox="1"/>
          <p:nvPr/>
        </p:nvSpPr>
        <p:spPr>
          <a:xfrm>
            <a:off x="802920" y="1044516"/>
            <a:ext cx="9226009" cy="5743111"/>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People don’t want to spend a lot of time figuring out how to interact with a bot.  Good support for natural language allows the bot to ‘just work’.  Keyboard usage on mobile devices can be annoying, so allowing voice and providing clear action buttons can be very useful.</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Maximize natural language</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If syntax is required, make it simple and memorable.</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Users may be using voice or text input.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Users may frame their request differently depending on the input, and there may be extra utterances (e.g. “umm”) in voice input.</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People may favor different input methods based on their situation.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For example, if they are at work they may be using keyboard.  If that’s the case, it might be inappropriate to respond to text input with </a:t>
            </a:r>
            <a:r>
              <a:rPr kumimoji="0" lang="en-US" sz="204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audio output.</a:t>
            </a:r>
            <a:r>
              <a:rPr kumimoji="0" lang="en-US" sz="2040" b="1" i="0" u="none" strike="noStrike" kern="1200" cap="none" spc="0" normalizeH="0" baseline="0" noProof="0">
                <a:ln>
                  <a:noFill/>
                </a:ln>
                <a:solidFill>
                  <a:srgbClr val="00A89D"/>
                </a:solidFill>
                <a:effectLst/>
                <a:uLnTx/>
                <a:uFillTx/>
                <a:latin typeface="Segoe UI Light" panose="020B0502040204020203" pitchFamily="34" charset="0"/>
                <a:ea typeface="+mn-ea"/>
                <a:cs typeface="Segoe UI Light" panose="020B0502040204020203" pitchFamily="34" charset="0"/>
              </a:rPr>
              <a:t>  </a:t>
            </a:r>
            <a:endPar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Recognition is easier than recall</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and can help improve the usability of products. Reduce the amount of keyboard usage and minimize cognitive load by providing contextually relevant action buttons/links. </a:t>
            </a:r>
          </a:p>
        </p:txBody>
      </p:sp>
    </p:spTree>
    <p:extLst>
      <p:ext uri="{BB962C8B-B14F-4D97-AF65-F5344CB8AC3E}">
        <p14:creationId xmlns:p14="http://schemas.microsoft.com/office/powerpoint/2010/main" val="195427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Input</a:t>
            </a:r>
          </a:p>
        </p:txBody>
      </p:sp>
      <p:sp>
        <p:nvSpPr>
          <p:cNvPr id="7" name="TextBox 6"/>
          <p:cNvSpPr txBox="1"/>
          <p:nvPr/>
        </p:nvSpPr>
        <p:spPr>
          <a:xfrm>
            <a:off x="3948681" y="2489165"/>
            <a:ext cx="1768097" cy="2101601"/>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Hi Poncho uses natural language</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Hi Poncho on FB responds to natural language queries about the weather and even reacts to ‘Likes’</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223" y="1466970"/>
            <a:ext cx="2622947" cy="4663017"/>
          </a:xfrm>
          <a:prstGeom prst="rect">
            <a:avLst/>
          </a:prstGeom>
          <a:ln>
            <a:solidFill>
              <a:schemeClr val="bg1">
                <a:lumMod val="75000"/>
              </a:schemeClr>
            </a:solidFill>
          </a:ln>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5523" y="1466970"/>
            <a:ext cx="2622947" cy="4663017"/>
          </a:xfrm>
          <a:prstGeom prst="rect">
            <a:avLst/>
          </a:prstGeom>
          <a:ln>
            <a:solidFill>
              <a:schemeClr val="bg1">
                <a:lumMod val="75000"/>
              </a:schemeClr>
            </a:solidFill>
          </a:ln>
        </p:spPr>
      </p:pic>
      <p:pic>
        <p:nvPicPr>
          <p:cNvPr id="9" name="Picture 6" descr="http://www.timsackett.com/wp-content/uploads/2014/07/emoji-430x43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12756" y="1635987"/>
            <a:ext cx="697830" cy="699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timsackett.com/wp-content/uploads/2014/07/emoji-430x43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48681" y="1635987"/>
            <a:ext cx="697830" cy="6994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12756" y="2489166"/>
            <a:ext cx="1807071" cy="2911914"/>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Shop Spring uses recognition over recall</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Shop Spring presents its categories as action buttons, enabling users to quickly browse without having to figure out syntax</a:t>
            </a:r>
          </a:p>
        </p:txBody>
      </p:sp>
    </p:spTree>
    <p:extLst>
      <p:ext uri="{BB962C8B-B14F-4D97-AF65-F5344CB8AC3E}">
        <p14:creationId xmlns:p14="http://schemas.microsoft.com/office/powerpoint/2010/main" val="7618835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Input</a:t>
            </a:r>
          </a:p>
        </p:txBody>
      </p:sp>
      <p:sp>
        <p:nvSpPr>
          <p:cNvPr id="10" name="TextBox 9"/>
          <p:cNvSpPr txBox="1"/>
          <p:nvPr/>
        </p:nvSpPr>
        <p:spPr>
          <a:xfrm>
            <a:off x="6695064" y="1994562"/>
            <a:ext cx="1844185" cy="2655755"/>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Slack provides syntax assistance </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Slack opens an autosuggest menu when the user types "@" or "/" to prompt the user with common commands.</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a:grpSpLocks noChangeAspect="1"/>
          </p:cNvGrpSpPr>
          <p:nvPr/>
        </p:nvGrpSpPr>
        <p:grpSpPr>
          <a:xfrm>
            <a:off x="796117" y="1066512"/>
            <a:ext cx="5508419" cy="5782141"/>
            <a:chOff x="1066800" y="359896"/>
            <a:chExt cx="6184900" cy="650240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1967" y="359896"/>
              <a:ext cx="5954620" cy="6400800"/>
            </a:xfrm>
            <a:prstGeom prst="rect">
              <a:avLst/>
            </a:prstGeom>
            <a:ln>
              <a:solidFill>
                <a:schemeClr val="bg1">
                  <a:lumMod val="75000"/>
                </a:schemeClr>
              </a:solidFill>
            </a:ln>
          </p:spPr>
        </p:pic>
        <p:sp>
          <p:nvSpPr>
            <p:cNvPr id="5" name="Rounded Rectangle 4"/>
            <p:cNvSpPr/>
            <p:nvPr/>
          </p:nvSpPr>
          <p:spPr>
            <a:xfrm>
              <a:off x="1066800" y="2059357"/>
              <a:ext cx="6184900" cy="4802939"/>
            </a:xfrm>
            <a:prstGeom prst="roundRect">
              <a:avLst/>
            </a:prstGeom>
            <a:noFill/>
            <a:ln w="38100">
              <a:solidFill>
                <a:srgbClr val="DC1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6" descr="http://www.timsackett.com/wp-content/uploads/2014/07/emoji-430x43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5064" y="1066512"/>
            <a:ext cx="697830"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188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5. Output</a:t>
            </a:r>
          </a:p>
        </p:txBody>
      </p:sp>
      <p:sp>
        <p:nvSpPr>
          <p:cNvPr id="5" name="Rectangle 4"/>
          <p:cNvSpPr/>
          <p:nvPr/>
        </p:nvSpPr>
        <p:spPr>
          <a:xfrm>
            <a:off x="802920" y="1044515"/>
            <a:ext cx="9518088" cy="6044732"/>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612"/>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output of a conversation is the payoff for interacting with a bot. We need to celebrate our content.</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50000"/>
              </a:lnSpc>
              <a:spcBef>
                <a:spcPts val="0"/>
              </a:spcBef>
              <a:spcAft>
                <a:spcPts val="612"/>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Text</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Avoid walls of text.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Use cards, media, and other modalities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when appropriate.</a:t>
            </a:r>
          </a:p>
          <a:p>
            <a:pPr marL="349724" marR="0" lvl="0" indent="-349724" algn="l" defTabSz="932597" rtl="0" eaLnBrk="1" fontAlgn="auto" latinLnBrk="0" hangingPunct="1">
              <a:lnSpc>
                <a:spcPct val="150000"/>
              </a:lnSpc>
              <a:spcBef>
                <a:spcPts val="0"/>
              </a:spcBef>
              <a:spcAft>
                <a:spcPts val="612"/>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Cards</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People tend to respond positively to cards</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that have:</a:t>
            </a:r>
          </a:p>
          <a:p>
            <a:pPr marL="757735" marR="0" lvl="1" indent="-291436" algn="l" defTabSz="932597" rtl="0" eaLnBrk="1" fontAlgn="auto" latinLnBrk="0" hangingPunct="1">
              <a:lnSpc>
                <a:spcPct val="100000"/>
              </a:lnSpc>
              <a:spcBef>
                <a:spcPts val="0"/>
              </a:spcBef>
              <a:spcAft>
                <a:spcPts val="612"/>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Clean design and good layout</a:t>
            </a:r>
          </a:p>
          <a:p>
            <a:pPr marL="757735" marR="0" lvl="1" indent="-291436" algn="l" defTabSz="932597" rtl="0" eaLnBrk="1" fontAlgn="auto" latinLnBrk="0" hangingPunct="1">
              <a:lnSpc>
                <a:spcPct val="100000"/>
              </a:lnSpc>
              <a:spcBef>
                <a:spcPts val="0"/>
              </a:spcBef>
              <a:spcAft>
                <a:spcPts val="612"/>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Clear information hierarchy</a:t>
            </a:r>
          </a:p>
          <a:p>
            <a:pPr marL="757735" marR="0" lvl="1" indent="-291436" algn="l" defTabSz="932597" rtl="0" eaLnBrk="1" fontAlgn="auto" latinLnBrk="0" hangingPunct="1">
              <a:lnSpc>
                <a:spcPct val="100000"/>
              </a:lnSpc>
              <a:spcBef>
                <a:spcPts val="0"/>
              </a:spcBef>
              <a:spcAft>
                <a:spcPts val="612"/>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Information that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effectively supports decision making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(e.g., length of a movie, # of pages in a book, synopsis of a play)</a:t>
            </a:r>
          </a:p>
          <a:p>
            <a:pPr marL="757735" marR="0" lvl="1" indent="-291436" algn="l" defTabSz="932597" rtl="0" eaLnBrk="1" fontAlgn="auto" latinLnBrk="0" hangingPunct="1">
              <a:lnSpc>
                <a:spcPct val="150000"/>
              </a:lnSpc>
              <a:spcBef>
                <a:spcPts val="0"/>
              </a:spcBef>
              <a:spcAft>
                <a:spcPts val="612"/>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For content that is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time-relevant</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(e.g., stocks, scores, weather), use a date and time stamp</a:t>
            </a:r>
          </a:p>
          <a:p>
            <a:pPr marL="466298" marR="0" lvl="0" indent="-466298" algn="l" defTabSz="932597" rtl="0" eaLnBrk="1" fontAlgn="auto" latinLnBrk="0" hangingPunct="1">
              <a:lnSpc>
                <a:spcPct val="100000"/>
              </a:lnSpc>
              <a:spcBef>
                <a:spcPts val="0"/>
              </a:spcBef>
              <a:spcAft>
                <a:spcPts val="612"/>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Carousels: </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Useful for displaying multiple cards</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but are not appropriate for comparing information (e.g., seeing a 5 day weather forecast, seeing stocks in your portfolio, seeing a sports schedule).</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820751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Output</a:t>
            </a:r>
          </a:p>
        </p:txBody>
      </p:sp>
      <p:sp>
        <p:nvSpPr>
          <p:cNvPr id="7" name="TextBox 6"/>
          <p:cNvSpPr txBox="1"/>
          <p:nvPr/>
        </p:nvSpPr>
        <p:spPr>
          <a:xfrm>
            <a:off x="2255309" y="3374884"/>
            <a:ext cx="3431626" cy="1631122"/>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Cards for weather often use information hierarchy</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Temperature is largest text, </a:t>
            </a:r>
          </a:p>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icon has a pop of color.  Lower priority weather details are present, but lower contrast font.</a:t>
            </a:r>
          </a:p>
        </p:txBody>
      </p:sp>
      <p:sp>
        <p:nvSpPr>
          <p:cNvPr id="17" name="TextBox 16"/>
          <p:cNvSpPr txBox="1"/>
          <p:nvPr/>
        </p:nvSpPr>
        <p:spPr>
          <a:xfrm>
            <a:off x="10241679" y="2161218"/>
            <a:ext cx="1783667" cy="2143438"/>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Carousels prevent easy comparisons</a:t>
            </a:r>
            <a:b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A carousel is an inefficient way to display a weather forecast – like in example with Hi Poncho. </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309" y="1626212"/>
            <a:ext cx="4620522" cy="1325323"/>
          </a:xfrm>
          <a:prstGeom prst="rect">
            <a:avLst/>
          </a:prstGeom>
          <a:ln>
            <a:solidFill>
              <a:schemeClr val="bg1">
                <a:lumMod val="75000"/>
              </a:schemeClr>
            </a:solidFill>
          </a:ln>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7944" y="1179540"/>
            <a:ext cx="2622947" cy="4663017"/>
          </a:xfrm>
          <a:prstGeom prst="rect">
            <a:avLst/>
          </a:prstGeom>
          <a:ln>
            <a:solidFill>
              <a:schemeClr val="bg1">
                <a:lumMod val="75000"/>
              </a:schemeClr>
            </a:solidFill>
          </a:ln>
        </p:spPr>
      </p:pic>
      <p:sp>
        <p:nvSpPr>
          <p:cNvPr id="12" name="Rounded Rectangle 11"/>
          <p:cNvSpPr/>
          <p:nvPr/>
        </p:nvSpPr>
        <p:spPr>
          <a:xfrm>
            <a:off x="7205695" y="2272400"/>
            <a:ext cx="2767448" cy="203914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6" descr="http://www.timsackett.com/wp-content/uploads/2014/07/emoji-430x43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7123" y="3374884"/>
            <a:ext cx="697830" cy="6994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1.thejournal.ie/media/2015/04/persons-0052_larg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41680" y="1343361"/>
            <a:ext cx="690064"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483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6. Responsiveness</a:t>
            </a:r>
          </a:p>
        </p:txBody>
      </p:sp>
      <p:sp>
        <p:nvSpPr>
          <p:cNvPr id="3" name="Rectangle 2"/>
          <p:cNvSpPr/>
          <p:nvPr/>
        </p:nvSpPr>
        <p:spPr>
          <a:xfrm>
            <a:off x="843915" y="1398084"/>
            <a:ext cx="8995420" cy="4487382"/>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Responses provide valuable feedback for learning. </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Bots should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respond to all input.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Responses should be relevant, non-repetitive, and timely.</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For slow replies, the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bot might give an “I’m thinking” cue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like “…” to indicate it’s processing.</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If the bot can’t find anything relevant, then </a:t>
            </a:r>
            <a:r>
              <a:rPr kumimoji="0" lang="en-US" sz="2040" b="1" i="1"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some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response is better than </a:t>
            </a:r>
            <a:r>
              <a:rPr kumimoji="0" lang="en-US" sz="2040" b="1" i="1"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no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response</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as no response leaves the user unsure whether something is broken.</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Bot should be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flexible in understanding word order. </a:t>
            </a:r>
            <a:endPar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20817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design a bot?</a:t>
            </a:r>
          </a:p>
        </p:txBody>
      </p:sp>
    </p:spTree>
    <p:extLst>
      <p:ext uri="{BB962C8B-B14F-4D97-AF65-F5344CB8AC3E}">
        <p14:creationId xmlns:p14="http://schemas.microsoft.com/office/powerpoint/2010/main" val="3241610740"/>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www.timsackett.com/wp-content/uploads/2014/07/emoji-430x43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43178" y="1604426"/>
            <a:ext cx="697830" cy="699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Responsiveness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7113" y="1593767"/>
            <a:ext cx="2621636" cy="4663017"/>
          </a:xfrm>
          <a:prstGeom prst="rect">
            <a:avLst/>
          </a:prstGeom>
          <a:ln>
            <a:solidFill>
              <a:schemeClr val="bg1">
                <a:lumMod val="75000"/>
              </a:schemeClr>
            </a:solidFill>
          </a:ln>
        </p:spPr>
      </p:pic>
      <p:sp>
        <p:nvSpPr>
          <p:cNvPr id="9" name="Rounded Rectangle 8"/>
          <p:cNvSpPr/>
          <p:nvPr/>
        </p:nvSpPr>
        <p:spPr>
          <a:xfrm>
            <a:off x="7666721" y="3087570"/>
            <a:ext cx="2003352" cy="726497"/>
          </a:xfrm>
          <a:prstGeom prst="roundRect">
            <a:avLst/>
          </a:prstGeom>
          <a:noFill/>
          <a:ln w="38100" cap="flat" cmpd="sng" algn="ctr">
            <a:solidFill>
              <a:srgbClr val="FF4040"/>
            </a:solidFill>
            <a:prstDash val="solid"/>
            <a:miter lim="800000"/>
          </a:ln>
          <a:effectLst/>
        </p:spPr>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Light"/>
              <a:ea typeface="+mn-ea"/>
              <a:cs typeface="+mn-cs"/>
            </a:endParaRPr>
          </a:p>
        </p:txBody>
      </p:sp>
      <p:sp>
        <p:nvSpPr>
          <p:cNvPr id="7" name="TextBox 6"/>
          <p:cNvSpPr txBox="1"/>
          <p:nvPr/>
        </p:nvSpPr>
        <p:spPr>
          <a:xfrm>
            <a:off x="9822392" y="2352180"/>
            <a:ext cx="1981542" cy="2655755"/>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No response in the Bing Music App for Skype:</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bot returns nothing for </a:t>
            </a:r>
            <a:r>
              <a:rPr kumimoji="0" lang="en-US" sz="1632"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Lyrics Eagles</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although the message was clearly sent. Frustrating for user to get no response.</a:t>
            </a: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8" name="TextBox 7"/>
          <p:cNvSpPr txBox="1"/>
          <p:nvPr/>
        </p:nvSpPr>
        <p:spPr>
          <a:xfrm>
            <a:off x="3712417" y="2399243"/>
            <a:ext cx="1844185" cy="2143438"/>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The WSJ bot has “I’m Thinking” cue</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WSJ bot lets the user know that it is ‘looking up’ something shortly after you make a selection.</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505" y="1593767"/>
            <a:ext cx="2622947" cy="4663017"/>
          </a:xfrm>
          <a:prstGeom prst="rect">
            <a:avLst/>
          </a:prstGeom>
          <a:ln>
            <a:solidFill>
              <a:schemeClr val="bg1">
                <a:lumMod val="75000"/>
              </a:schemeClr>
            </a:solidFill>
          </a:ln>
        </p:spPr>
      </p:pic>
      <p:sp>
        <p:nvSpPr>
          <p:cNvPr id="16" name="Rounded Rectangle 15"/>
          <p:cNvSpPr/>
          <p:nvPr/>
        </p:nvSpPr>
        <p:spPr>
          <a:xfrm>
            <a:off x="1089470" y="4041851"/>
            <a:ext cx="1116822" cy="46054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http://c1.thejournal.ie/media/2015/04/persons-0052_larg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22392" y="1604426"/>
            <a:ext cx="690064"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068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7. Personality</a:t>
            </a:r>
          </a:p>
        </p:txBody>
      </p:sp>
      <p:sp>
        <p:nvSpPr>
          <p:cNvPr id="2" name="Rectangle 1"/>
          <p:cNvSpPr/>
          <p:nvPr/>
        </p:nvSpPr>
        <p:spPr>
          <a:xfrm>
            <a:off x="802921" y="1044516"/>
            <a:ext cx="8211418" cy="6017532"/>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Personality is part of the bot experience, even for a utility bot.</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Personality is unavoidable</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If you don’t build it in, users will infer their own.</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Personality primarily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comes from wording, but also media choices, manners &amp; responsiveness, audio characteristics, and avatars.</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When completing tasks, bot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communication should be efficient yet friendly.</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But when fulfilling social functions, bots can showcase a more “fun” personality and engaging skills. Bots should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reach out to users,</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as well as the reverse – narrative can help.</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In general, users respond best to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young, attractive, female characteristics</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in bots (voice, etc.).</a:t>
            </a:r>
          </a:p>
          <a:p>
            <a:pPr marL="349724" marR="0" lvl="0" indent="-349724" algn="l" defTabSz="932597" rtl="0" eaLnBrk="1" fontAlgn="auto" latinLnBrk="0" hangingPunct="1">
              <a:lnSpc>
                <a:spcPct val="150000"/>
              </a:lnSpc>
              <a:spcBef>
                <a:spcPts val="0"/>
              </a:spcBef>
              <a:spcAft>
                <a:spcPts val="0"/>
              </a:spcAft>
              <a:buClrTx/>
              <a:buSzTx/>
              <a:buFontTx/>
              <a:buAutoNum type="alphaUcPeriod"/>
              <a:tabLst/>
              <a:defRPr/>
            </a:pPr>
            <a:endParaRPr kumimoji="0" lang="en-US" sz="204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7" name="Content Placeholder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36406" y="1176085"/>
            <a:ext cx="2332267" cy="2332267"/>
          </a:xfrm>
          <a:prstGeom prst="rect">
            <a:avLst/>
          </a:prstGeom>
          <a:ln>
            <a:solidFill>
              <a:schemeClr val="bg1">
                <a:lumMod val="75000"/>
              </a:schemeClr>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36406" y="4290753"/>
            <a:ext cx="2332267" cy="1612742"/>
          </a:xfrm>
          <a:prstGeom prst="rect">
            <a:avLst/>
          </a:prstGeom>
          <a:ln>
            <a:solidFill>
              <a:schemeClr val="bg1">
                <a:lumMod val="75000"/>
              </a:schemeClr>
            </a:solidFill>
          </a:ln>
        </p:spPr>
      </p:pic>
    </p:spTree>
    <p:extLst>
      <p:ext uri="{BB962C8B-B14F-4D97-AF65-F5344CB8AC3E}">
        <p14:creationId xmlns:p14="http://schemas.microsoft.com/office/powerpoint/2010/main" val="11422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936243" y="2112738"/>
            <a:ext cx="1437763" cy="2000725"/>
            <a:chOff x="231304" y="1305266"/>
            <a:chExt cx="1409700" cy="1961673"/>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909" y="1988133"/>
              <a:ext cx="1074490" cy="805868"/>
            </a:xfrm>
            <a:prstGeom prst="rect">
              <a:avLst/>
            </a:prstGeom>
          </p:spPr>
        </p:pic>
        <p:sp>
          <p:nvSpPr>
            <p:cNvPr id="12" name="TextBox 11"/>
            <p:cNvSpPr txBox="1"/>
            <p:nvPr/>
          </p:nvSpPr>
          <p:spPr>
            <a:xfrm flipH="1">
              <a:off x="231304" y="1305266"/>
              <a:ext cx="1409700" cy="594650"/>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3264"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@gif</a:t>
              </a:r>
            </a:p>
          </p:txBody>
        </p:sp>
        <p:sp>
          <p:nvSpPr>
            <p:cNvPr id="16" name="TextBox 15"/>
            <p:cNvSpPr txBox="1"/>
            <p:nvPr/>
          </p:nvSpPr>
          <p:spPr>
            <a:xfrm>
              <a:off x="381000" y="2892093"/>
              <a:ext cx="1055032" cy="374846"/>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rPr>
                <a:t>Telegram</a:t>
              </a:r>
            </a:p>
          </p:txBody>
        </p:sp>
      </p:grpSp>
      <p:grpSp>
        <p:nvGrpSpPr>
          <p:cNvPr id="3" name="Group 2"/>
          <p:cNvGrpSpPr/>
          <p:nvPr/>
        </p:nvGrpSpPr>
        <p:grpSpPr>
          <a:xfrm>
            <a:off x="3866596" y="2112738"/>
            <a:ext cx="1590441" cy="2000725"/>
            <a:chOff x="1641004" y="1305266"/>
            <a:chExt cx="1559397" cy="1961673"/>
          </a:xfrm>
        </p:grpSpPr>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1004" y="1305266"/>
              <a:ext cx="1559397" cy="1559397"/>
            </a:xfrm>
            <a:prstGeom prst="rect">
              <a:avLst/>
            </a:prstGeom>
          </p:spPr>
        </p:pic>
        <p:sp>
          <p:nvSpPr>
            <p:cNvPr id="17" name="TextBox 16"/>
            <p:cNvSpPr txBox="1"/>
            <p:nvPr/>
          </p:nvSpPr>
          <p:spPr>
            <a:xfrm>
              <a:off x="1718426" y="2892093"/>
              <a:ext cx="1358770" cy="374846"/>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rPr>
                <a:t>Google Now</a:t>
              </a:r>
            </a:p>
          </p:txBody>
        </p:sp>
      </p:grpSp>
      <p:grpSp>
        <p:nvGrpSpPr>
          <p:cNvPr id="9" name="Group 8"/>
          <p:cNvGrpSpPr/>
          <p:nvPr/>
        </p:nvGrpSpPr>
        <p:grpSpPr>
          <a:xfrm>
            <a:off x="6949626" y="2100265"/>
            <a:ext cx="1602913" cy="2013197"/>
            <a:chOff x="3368006" y="1293037"/>
            <a:chExt cx="1571626" cy="1973902"/>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8006" y="1293037"/>
              <a:ext cx="1571626" cy="1571626"/>
            </a:xfrm>
            <a:prstGeom prst="rect">
              <a:avLst/>
            </a:prstGeom>
          </p:spPr>
        </p:pic>
        <p:sp>
          <p:nvSpPr>
            <p:cNvPr id="18" name="TextBox 17"/>
            <p:cNvSpPr txBox="1"/>
            <p:nvPr/>
          </p:nvSpPr>
          <p:spPr>
            <a:xfrm>
              <a:off x="3655926" y="2892093"/>
              <a:ext cx="990977" cy="374846"/>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err="1">
                  <a:ln>
                    <a:noFill/>
                  </a:ln>
                  <a:solidFill>
                    <a:prstClr val="black"/>
                  </a:solidFill>
                  <a:effectLst/>
                  <a:uLnTx/>
                  <a:uFillTx/>
                  <a:latin typeface="Calibri" panose="020F0502020204030204"/>
                  <a:ea typeface="+mn-ea"/>
                  <a:cs typeface="+mn-cs"/>
                </a:rPr>
                <a:t>Slackbot</a:t>
              </a:r>
              <a:endPar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p:cNvGrpSpPr/>
          <p:nvPr/>
        </p:nvGrpSpPr>
        <p:grpSpPr>
          <a:xfrm>
            <a:off x="10045127" y="2183928"/>
            <a:ext cx="1470815" cy="1929534"/>
            <a:chOff x="5072994" y="1375067"/>
            <a:chExt cx="1442106" cy="1891872"/>
          </a:xfrm>
        </p:grpSpPr>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72994" y="1375067"/>
              <a:ext cx="1442106" cy="1432232"/>
            </a:xfrm>
            <a:prstGeom prst="rect">
              <a:avLst/>
            </a:prstGeom>
          </p:spPr>
        </p:pic>
        <p:sp>
          <p:nvSpPr>
            <p:cNvPr id="19" name="TextBox 18"/>
            <p:cNvSpPr txBox="1"/>
            <p:nvPr/>
          </p:nvSpPr>
          <p:spPr>
            <a:xfrm>
              <a:off x="5114277" y="2892093"/>
              <a:ext cx="1346907" cy="374846"/>
            </a:xfrm>
            <a:prstGeom prst="rect">
              <a:avLst/>
            </a:prstGeom>
            <a:noFill/>
          </p:spPr>
          <p:txBody>
            <a:bodyPr wrap="non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rPr>
                <a:t>Facebook M</a:t>
              </a:r>
            </a:p>
          </p:txBody>
        </p:sp>
      </p:grpSp>
      <p:graphicFrame>
        <p:nvGraphicFramePr>
          <p:cNvPr id="22" name="Table 21"/>
          <p:cNvGraphicFramePr>
            <a:graphicFrameLocks noGrp="1"/>
          </p:cNvGraphicFramePr>
          <p:nvPr>
            <p:extLst/>
          </p:nvPr>
        </p:nvGraphicFramePr>
        <p:xfrm>
          <a:off x="206044" y="3826230"/>
          <a:ext cx="12035260" cy="3570266"/>
        </p:xfrm>
        <a:graphic>
          <a:graphicData uri="http://schemas.openxmlformats.org/drawingml/2006/table">
            <a:tbl>
              <a:tblPr firstRow="1" bandRow="1">
                <a:tableStyleId>{5C22544A-7EE6-4342-B048-85BDC9FD1C3A}</a:tableStyleId>
              </a:tblPr>
              <a:tblGrid>
                <a:gridCol w="3008815">
                  <a:extLst>
                    <a:ext uri="{9D8B030D-6E8A-4147-A177-3AD203B41FA5}">
                      <a16:colId xmlns:a16="http://schemas.microsoft.com/office/drawing/2014/main" val="4271608847"/>
                    </a:ext>
                  </a:extLst>
                </a:gridCol>
                <a:gridCol w="3008815">
                  <a:extLst>
                    <a:ext uri="{9D8B030D-6E8A-4147-A177-3AD203B41FA5}">
                      <a16:colId xmlns:a16="http://schemas.microsoft.com/office/drawing/2014/main" val="989383880"/>
                    </a:ext>
                  </a:extLst>
                </a:gridCol>
                <a:gridCol w="3008815">
                  <a:extLst>
                    <a:ext uri="{9D8B030D-6E8A-4147-A177-3AD203B41FA5}">
                      <a16:colId xmlns:a16="http://schemas.microsoft.com/office/drawing/2014/main" val="126611757"/>
                    </a:ext>
                  </a:extLst>
                </a:gridCol>
                <a:gridCol w="3008815">
                  <a:extLst>
                    <a:ext uri="{9D8B030D-6E8A-4147-A177-3AD203B41FA5}">
                      <a16:colId xmlns:a16="http://schemas.microsoft.com/office/drawing/2014/main" val="2796359275"/>
                    </a:ext>
                  </a:extLst>
                </a:gridCol>
              </a:tblGrid>
              <a:tr h="663962">
                <a:tc>
                  <a:txBody>
                    <a:bodyPr/>
                    <a:lstStyle/>
                    <a:p>
                      <a:pPr algn="ctr"/>
                      <a:r>
                        <a:rPr lang="en-US" sz="1900" dirty="0"/>
                        <a:t>Telegram</a:t>
                      </a:r>
                      <a:r>
                        <a:rPr lang="en-US" sz="1900" baseline="0" dirty="0"/>
                        <a:t> bots</a:t>
                      </a:r>
                      <a:r>
                        <a:rPr lang="en-US" sz="1900" dirty="0"/>
                        <a:t> (@gif, </a:t>
                      </a:r>
                      <a:r>
                        <a:rPr lang="en-US" sz="1900" dirty="0" err="1"/>
                        <a:t>PollBot</a:t>
                      </a:r>
                      <a:r>
                        <a:rPr lang="en-US" sz="1900" dirty="0"/>
                        <a:t>)</a:t>
                      </a:r>
                    </a:p>
                  </a:txBody>
                  <a:tcPr marL="93260" marR="93260" marT="46630" marB="46630"/>
                </a:tc>
                <a:tc>
                  <a:txBody>
                    <a:bodyPr/>
                    <a:lstStyle/>
                    <a:p>
                      <a:pPr algn="ctr"/>
                      <a:r>
                        <a:rPr lang="en-US" sz="1900" dirty="0"/>
                        <a:t>Google Now</a:t>
                      </a:r>
                    </a:p>
                  </a:txBody>
                  <a:tcPr marL="93260" marR="93260" marT="46630" marB="46630"/>
                </a:tc>
                <a:tc>
                  <a:txBody>
                    <a:bodyPr/>
                    <a:lstStyle/>
                    <a:p>
                      <a:pPr algn="ctr"/>
                      <a:r>
                        <a:rPr lang="en-US" sz="1900" baseline="0" dirty="0" err="1"/>
                        <a:t>Slackbot</a:t>
                      </a:r>
                      <a:endParaRPr lang="en-US" sz="1900" dirty="0"/>
                    </a:p>
                  </a:txBody>
                  <a:tcPr marL="93260" marR="93260" marT="46630" marB="46630"/>
                </a:tc>
                <a:tc>
                  <a:txBody>
                    <a:bodyPr/>
                    <a:lstStyle/>
                    <a:p>
                      <a:pPr algn="ctr"/>
                      <a:r>
                        <a:rPr lang="en-US" sz="1900" dirty="0"/>
                        <a:t>Facebook M</a:t>
                      </a:r>
                    </a:p>
                  </a:txBody>
                  <a:tcPr marL="93260" marR="93260" marT="46630" marB="46630"/>
                </a:tc>
                <a:extLst>
                  <a:ext uri="{0D108BD9-81ED-4DB2-BD59-A6C34878D82A}">
                    <a16:rowId xmlns:a16="http://schemas.microsoft.com/office/drawing/2014/main" val="1338823658"/>
                  </a:ext>
                </a:extLst>
              </a:tr>
              <a:tr h="1088037">
                <a:tc>
                  <a:txBody>
                    <a:bodyPr/>
                    <a:lstStyle/>
                    <a:p>
                      <a:pPr algn="l"/>
                      <a:r>
                        <a:rPr lang="en-US" sz="1600" dirty="0"/>
                        <a:t>Personality from:</a:t>
                      </a:r>
                    </a:p>
                    <a:p>
                      <a:pPr marL="285750" indent="-285750" algn="l">
                        <a:buFont typeface="Arial" panose="020B0604020202020204" pitchFamily="34" charset="0"/>
                        <a:buChar char="•"/>
                      </a:pPr>
                      <a:r>
                        <a:rPr lang="en-US" sz="1600" dirty="0"/>
                        <a:t>Curatorial choices</a:t>
                      </a:r>
                    </a:p>
                  </a:txBody>
                  <a:tcPr marL="93260" marR="93260" marT="46630" marB="46630"/>
                </a:tc>
                <a:tc>
                  <a:txBody>
                    <a:bodyPr/>
                    <a:lstStyle/>
                    <a:p>
                      <a:pPr algn="l"/>
                      <a:r>
                        <a:rPr lang="en-US" sz="1600" dirty="0"/>
                        <a:t>Personality from:</a:t>
                      </a:r>
                    </a:p>
                    <a:p>
                      <a:pPr marL="285750" lvl="0" indent="-285750">
                        <a:buFont typeface="Arial" panose="020B0604020202020204" pitchFamily="34" charset="0"/>
                        <a:buChar char="•"/>
                      </a:pPr>
                      <a:r>
                        <a:rPr lang="en-US" sz="1600" dirty="0"/>
                        <a:t>Phrasing (“robotic”)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Message duration</a:t>
                      </a:r>
                    </a:p>
                    <a:p>
                      <a:pPr marL="285750" lvl="0" indent="-285750">
                        <a:buFont typeface="Arial" panose="020B0604020202020204" pitchFamily="34" charset="0"/>
                        <a:buChar char="•"/>
                      </a:pPr>
                      <a:r>
                        <a:rPr lang="en-US" sz="1600" dirty="0"/>
                        <a:t>Voice audio</a:t>
                      </a:r>
                    </a:p>
                  </a:txBody>
                  <a:tcPr marL="93260" marR="93260" marT="46630" marB="46630"/>
                </a:tc>
                <a:tc>
                  <a:txBody>
                    <a:bodyPr/>
                    <a:lstStyle/>
                    <a:p>
                      <a:pPr algn="l"/>
                      <a:r>
                        <a:rPr lang="en-US" sz="1600" dirty="0"/>
                        <a:t>Personality from:</a:t>
                      </a:r>
                    </a:p>
                    <a:p>
                      <a:pPr marL="285750" lvl="0" indent="-285750">
                        <a:buFont typeface="Arial" panose="020B0604020202020204" pitchFamily="34" charset="0"/>
                        <a:buChar char="•"/>
                      </a:pPr>
                      <a:r>
                        <a:rPr lang="en-US" sz="1600" dirty="0"/>
                        <a:t>Phrasing </a:t>
                      </a:r>
                      <a:r>
                        <a:rPr lang="en-US" sz="1600" baseline="0" dirty="0"/>
                        <a:t> (</a:t>
                      </a:r>
                      <a:r>
                        <a:rPr lang="en-US" sz="1600" dirty="0"/>
                        <a:t>“quirky”)</a:t>
                      </a:r>
                    </a:p>
                    <a:p>
                      <a:pPr marL="285750" lvl="0" indent="-285750">
                        <a:buFont typeface="Arial" panose="020B0604020202020204" pitchFamily="34" charset="0"/>
                        <a:buChar char="•"/>
                      </a:pPr>
                      <a:r>
                        <a:rPr lang="en-US" sz="1600" dirty="0"/>
                        <a:t>Exclamation points!</a:t>
                      </a:r>
                    </a:p>
                    <a:p>
                      <a:pPr marL="285750" lvl="0" indent="-285750">
                        <a:buFont typeface="Arial" panose="020B0604020202020204" pitchFamily="34" charset="0"/>
                        <a:buChar char="•"/>
                      </a:pPr>
                      <a:r>
                        <a:rPr lang="en-US" sz="1600" dirty="0"/>
                        <a:t>Emoji</a:t>
                      </a:r>
                    </a:p>
                  </a:txBody>
                  <a:tcPr marL="93260" marR="93260" marT="46630" marB="46630"/>
                </a:tc>
                <a:tc>
                  <a:txBody>
                    <a:bodyPr/>
                    <a:lstStyle/>
                    <a:p>
                      <a:pPr algn="l"/>
                      <a:r>
                        <a:rPr lang="en-US" sz="1600" dirty="0"/>
                        <a:t>Personality from:</a:t>
                      </a:r>
                    </a:p>
                    <a:p>
                      <a:pPr marL="285750" lvl="0" indent="-285750">
                        <a:buFont typeface="Arial" panose="020B0604020202020204" pitchFamily="34" charset="0"/>
                        <a:buChar char="•"/>
                      </a:pPr>
                      <a:r>
                        <a:rPr lang="en-US" sz="1600" dirty="0"/>
                        <a:t>Phrasing</a:t>
                      </a:r>
                    </a:p>
                    <a:p>
                      <a:pPr marL="285750" lvl="0" indent="-285750">
                        <a:buFont typeface="Arial" panose="020B0604020202020204" pitchFamily="34" charset="0"/>
                        <a:buChar char="•"/>
                      </a:pPr>
                      <a:r>
                        <a:rPr lang="en-US" sz="1600" dirty="0"/>
                        <a:t>Fun exchanges &amp; Easter eggs</a:t>
                      </a:r>
                    </a:p>
                    <a:p>
                      <a:pPr marL="285750" lvl="0" indent="-285750">
                        <a:buFont typeface="Arial" panose="020B0604020202020204" pitchFamily="34" charset="0"/>
                        <a:buChar char="•"/>
                      </a:pPr>
                      <a:r>
                        <a:rPr lang="en-US" sz="1600" dirty="0"/>
                        <a:t>“Human” task</a:t>
                      </a:r>
                      <a:r>
                        <a:rPr lang="en-US" sz="1600" baseline="0" dirty="0"/>
                        <a:t> completion</a:t>
                      </a:r>
                      <a:endParaRPr lang="en-US" sz="1600" dirty="0"/>
                    </a:p>
                  </a:txBody>
                  <a:tcPr marL="93260" marR="93260" marT="46630" marB="46630"/>
                </a:tc>
                <a:extLst>
                  <a:ext uri="{0D108BD9-81ED-4DB2-BD59-A6C34878D82A}">
                    <a16:rowId xmlns:a16="http://schemas.microsoft.com/office/drawing/2014/main" val="1837813595"/>
                  </a:ext>
                </a:extLst>
              </a:tr>
              <a:tr h="15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Described as: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Precise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Purposeful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Formal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Analytical</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Expressive</a:t>
                      </a:r>
                    </a:p>
                  </a:txBody>
                  <a:tcPr marL="93260" marR="93260" marT="46630" marB="46630"/>
                </a:tc>
                <a:tc>
                  <a:txBody>
                    <a:bodyPr/>
                    <a:lstStyle/>
                    <a:p>
                      <a:pPr algn="l"/>
                      <a:r>
                        <a:rPr lang="en-US" sz="1600" dirty="0"/>
                        <a:t>Described as:</a:t>
                      </a:r>
                    </a:p>
                    <a:p>
                      <a:pPr marL="285750" indent="-285750" algn="l">
                        <a:buFont typeface="Arial" panose="020B0604020202020204" pitchFamily="34" charset="0"/>
                        <a:buChar char="•"/>
                      </a:pPr>
                      <a:r>
                        <a:rPr lang="en-US" sz="1600" dirty="0"/>
                        <a:t>Purposeful</a:t>
                      </a:r>
                    </a:p>
                    <a:p>
                      <a:pPr marL="285750" indent="-285750" algn="l">
                        <a:buFont typeface="Arial" panose="020B0604020202020204" pitchFamily="34" charset="0"/>
                        <a:buChar char="•"/>
                      </a:pPr>
                      <a:r>
                        <a:rPr lang="en-US" sz="1600" dirty="0"/>
                        <a:t>Precise</a:t>
                      </a:r>
                    </a:p>
                    <a:p>
                      <a:pPr marL="285750" indent="-285750" algn="l">
                        <a:buFont typeface="Arial" panose="020B0604020202020204" pitchFamily="34" charset="0"/>
                        <a:buChar char="•"/>
                      </a:pPr>
                      <a:r>
                        <a:rPr lang="en-US" sz="1600" dirty="0"/>
                        <a:t>Formal</a:t>
                      </a:r>
                    </a:p>
                  </a:txBody>
                  <a:tcPr marL="93260" marR="93260" marT="46630" marB="46630"/>
                </a:tc>
                <a:tc>
                  <a:txBody>
                    <a:bodyPr/>
                    <a:lstStyle/>
                    <a:p>
                      <a:pPr algn="l"/>
                      <a:r>
                        <a:rPr lang="en-US" sz="1600" dirty="0"/>
                        <a:t>Described</a:t>
                      </a:r>
                      <a:r>
                        <a:rPr lang="en-US" sz="1600" baseline="0" dirty="0"/>
                        <a:t> as:</a:t>
                      </a:r>
                    </a:p>
                    <a:p>
                      <a:pPr marL="285750" indent="-285750" algn="l">
                        <a:buFont typeface="Arial" panose="020B0604020202020204" pitchFamily="34" charset="0"/>
                        <a:buChar char="•"/>
                      </a:pPr>
                      <a:r>
                        <a:rPr lang="en-US" sz="1600" dirty="0"/>
                        <a:t>Sociable</a:t>
                      </a:r>
                    </a:p>
                    <a:p>
                      <a:pPr marL="285750" indent="-285750" algn="l">
                        <a:buFont typeface="Arial" panose="020B0604020202020204" pitchFamily="34" charset="0"/>
                        <a:buChar char="•"/>
                      </a:pPr>
                      <a:r>
                        <a:rPr lang="en-US" sz="1600" dirty="0"/>
                        <a:t>Caring</a:t>
                      </a:r>
                    </a:p>
                    <a:p>
                      <a:pPr marL="285750" indent="-285750" algn="l">
                        <a:buFont typeface="Arial" panose="020B0604020202020204" pitchFamily="34" charset="0"/>
                        <a:buChar char="•"/>
                      </a:pPr>
                      <a:r>
                        <a:rPr lang="en-US" sz="1600" dirty="0"/>
                        <a:t>Enthusiastic</a:t>
                      </a:r>
                    </a:p>
                    <a:p>
                      <a:pPr marL="285750" indent="-285750" algn="l">
                        <a:buFont typeface="Arial" panose="020B0604020202020204" pitchFamily="34" charset="0"/>
                        <a:buChar char="•"/>
                      </a:pPr>
                      <a:r>
                        <a:rPr lang="en-US" sz="1600" dirty="0"/>
                        <a:t>Relaxed</a:t>
                      </a:r>
                    </a:p>
                  </a:txBody>
                  <a:tcPr marL="93260" marR="93260" marT="46630" marB="46630"/>
                </a:tc>
                <a:tc>
                  <a:txBody>
                    <a:bodyPr/>
                    <a:lstStyle/>
                    <a:p>
                      <a:pPr algn="l"/>
                      <a:r>
                        <a:rPr lang="en-US" sz="1600" dirty="0"/>
                        <a:t>Described</a:t>
                      </a:r>
                      <a:r>
                        <a:rPr lang="en-US" sz="1600" baseline="0" dirty="0"/>
                        <a:t> as:</a:t>
                      </a:r>
                    </a:p>
                    <a:p>
                      <a:pPr marL="285750" indent="-285750" algn="l">
                        <a:buFont typeface="Arial" panose="020B0604020202020204" pitchFamily="34" charset="0"/>
                        <a:buChar char="•"/>
                      </a:pPr>
                      <a:r>
                        <a:rPr lang="en-US" sz="1600" dirty="0"/>
                        <a:t>Precise</a:t>
                      </a:r>
                    </a:p>
                    <a:p>
                      <a:pPr marL="285750" indent="-285750" algn="l">
                        <a:buFont typeface="Arial" panose="020B0604020202020204" pitchFamily="34" charset="0"/>
                        <a:buChar char="•"/>
                      </a:pPr>
                      <a:r>
                        <a:rPr lang="en-US" sz="1600" baseline="0" dirty="0"/>
                        <a:t>Purposeful</a:t>
                      </a:r>
                    </a:p>
                    <a:p>
                      <a:pPr marL="285750" indent="-285750" algn="l">
                        <a:buFont typeface="Arial" panose="020B0604020202020204" pitchFamily="34" charset="0"/>
                        <a:buChar char="•"/>
                      </a:pPr>
                      <a:r>
                        <a:rPr lang="en-US" sz="1600" baseline="0" dirty="0"/>
                        <a:t>Sociable</a:t>
                      </a:r>
                    </a:p>
                    <a:p>
                      <a:pPr marL="285750" indent="-285750" algn="l">
                        <a:buFont typeface="Arial" panose="020B0604020202020204" pitchFamily="34" charset="0"/>
                        <a:buChar char="•"/>
                      </a:pPr>
                      <a:r>
                        <a:rPr lang="en-US" sz="1600" baseline="0" dirty="0"/>
                        <a:t>Enthusiastic</a:t>
                      </a:r>
                      <a:endParaRPr lang="en-US" sz="1600" dirty="0"/>
                    </a:p>
                  </a:txBody>
                  <a:tcPr marL="93260" marR="93260" marT="46630" marB="46630"/>
                </a:tc>
                <a:extLst>
                  <a:ext uri="{0D108BD9-81ED-4DB2-BD59-A6C34878D82A}">
                    <a16:rowId xmlns:a16="http://schemas.microsoft.com/office/drawing/2014/main" val="91820060"/>
                  </a:ext>
                </a:extLst>
              </a:tr>
            </a:tbl>
          </a:graphicData>
        </a:graphic>
      </p:graphicFrame>
      <p:sp>
        <p:nvSpPr>
          <p:cNvPr id="20" name="TextBox 19"/>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Personality </a:t>
            </a:r>
          </a:p>
        </p:txBody>
      </p:sp>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83" y="1033037"/>
            <a:ext cx="12434711" cy="1108277"/>
          </a:xfrm>
          <a:prstGeom prst="rect">
            <a:avLst/>
          </a:prstGeom>
        </p:spPr>
      </p:pic>
    </p:spTree>
    <p:extLst>
      <p:ext uri="{BB962C8B-B14F-4D97-AF65-F5344CB8AC3E}">
        <p14:creationId xmlns:p14="http://schemas.microsoft.com/office/powerpoint/2010/main" val="85453471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delivering on Personality</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792" y="1352929"/>
            <a:ext cx="2927842" cy="4651278"/>
          </a:xfrm>
          <a:prstGeom prst="rect">
            <a:avLst/>
          </a:prstGeom>
        </p:spPr>
      </p:pic>
      <p:sp>
        <p:nvSpPr>
          <p:cNvPr id="11" name="Rounded Rectangle 10"/>
          <p:cNvSpPr/>
          <p:nvPr/>
        </p:nvSpPr>
        <p:spPr>
          <a:xfrm>
            <a:off x="287954" y="3843938"/>
            <a:ext cx="2039429" cy="96847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6040" y="1563021"/>
            <a:ext cx="697830" cy="6994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716041" y="2262474"/>
            <a:ext cx="2150543" cy="2399597"/>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err="1">
                <a:ln>
                  <a:noFill/>
                </a:ln>
                <a:solidFill>
                  <a:srgbClr val="00A89D"/>
                </a:solidFill>
                <a:effectLst/>
                <a:uLnTx/>
                <a:uFillTx/>
                <a:latin typeface="Segoe UI Light" panose="020B0502040204020203" pitchFamily="34" charset="0"/>
                <a:ea typeface="+mn-ea"/>
                <a:cs typeface="Segoe UI Light" panose="020B0502040204020203" pitchFamily="34" charset="0"/>
              </a:rPr>
              <a:t>Xiaoice</a:t>
            </a: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has a fun personality</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Here, the user asked </a:t>
            </a:r>
            <a:r>
              <a:rPr kumimoji="0" lang="en-US" sz="1632"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Xiaoice</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to send a photo of herself and replies with a hidden face. This was considered as positive and playful.</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0318" y="1352930"/>
            <a:ext cx="3932923" cy="4734807"/>
          </a:xfrm>
          <a:prstGeom prst="rect">
            <a:avLst/>
          </a:prstGeom>
        </p:spPr>
      </p:pic>
      <p:pic>
        <p:nvPicPr>
          <p:cNvPr id="14"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34635" y="1555805"/>
            <a:ext cx="697830" cy="6994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334635" y="2262474"/>
            <a:ext cx="1848750" cy="2911914"/>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Choose the personality of the Invisible Girlfriend bot </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Users choose personality traits during set up. Plus interests and demographics. And it can be changed later on.</a:t>
            </a:r>
          </a:p>
        </p:txBody>
      </p:sp>
    </p:spTree>
    <p:extLst>
      <p:ext uri="{BB962C8B-B14F-4D97-AF65-F5344CB8AC3E}">
        <p14:creationId xmlns:p14="http://schemas.microsoft.com/office/powerpoint/2010/main" val="5460258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8. Context</a:t>
            </a:r>
          </a:p>
        </p:txBody>
      </p:sp>
      <p:sp>
        <p:nvSpPr>
          <p:cNvPr id="5" name="TextBox 4"/>
          <p:cNvSpPr txBox="1"/>
          <p:nvPr/>
        </p:nvSpPr>
        <p:spPr>
          <a:xfrm>
            <a:off x="802920" y="1044515"/>
            <a:ext cx="10724938" cy="3936351"/>
          </a:xfrm>
          <a:prstGeom prst="rect">
            <a:avLst/>
          </a:prstGeom>
          <a:noFill/>
        </p:spPr>
        <p:txBody>
          <a:bodyPr wrap="square" rtlCol="0">
            <a:spAutoFit/>
          </a:bodyPr>
          <a:lstStyle/>
          <a:p>
            <a:pPr marL="0" marR="0" lvl="0" indent="0" algn="l" defTabSz="932597" rtl="0" eaLnBrk="1" fontAlgn="auto" latinLnBrk="0" hangingPunct="1">
              <a:lnSpc>
                <a:spcPct val="15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Contextual awareness increases bots’ believability and usefulness.</a:t>
            </a:r>
          </a:p>
          <a:p>
            <a:pPr marL="0" marR="0" lvl="0" indent="0" algn="l" defTabSz="932597" rtl="0" eaLnBrk="1" fontAlgn="auto" latinLnBrk="0" hangingPunct="1">
              <a:lnSpc>
                <a:spcPct val="15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5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Bots can show context awareness of:</a:t>
            </a:r>
          </a:p>
          <a:p>
            <a:pPr marL="816022" marR="0" lvl="1" indent="-349724" algn="l" defTabSz="93259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User intent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(basic relevance)</a:t>
            </a:r>
          </a:p>
          <a:p>
            <a:pPr marL="816022" marR="0" lvl="1" indent="-349724" algn="l" defTabSz="93259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Location and situation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(e.g. traffic, shopping)</a:t>
            </a:r>
          </a:p>
          <a:p>
            <a:pPr marL="816022" marR="0" lvl="1" indent="-349724" algn="l" defTabSz="93259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Past conversational exchanges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(“Are you feeling better today?”)</a:t>
            </a:r>
          </a:p>
          <a:p>
            <a:pPr marL="816022" marR="0" lvl="1" indent="-349724" algn="l" defTabSz="93259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Social or emotional state </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of the user</a:t>
            </a:r>
          </a:p>
          <a:p>
            <a:pPr marL="0" marR="0" lvl="0" indent="0" algn="l" defTabSz="932597" rtl="0" eaLnBrk="1" fontAlgn="auto" latinLnBrk="0" hangingPunct="1">
              <a:lnSpc>
                <a:spcPct val="15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79522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Context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585" y="1407811"/>
            <a:ext cx="2565453" cy="4663017"/>
          </a:xfrm>
          <a:prstGeom prst="rect">
            <a:avLst/>
          </a:prstGeom>
          <a:ln>
            <a:solidFill>
              <a:schemeClr val="bg1">
                <a:lumMod val="75000"/>
              </a:schemeClr>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9999" y="1407811"/>
            <a:ext cx="2509664" cy="4663017"/>
          </a:xfrm>
          <a:prstGeom prst="rect">
            <a:avLst/>
          </a:prstGeom>
          <a:ln>
            <a:solidFill>
              <a:schemeClr val="bg1">
                <a:lumMod val="75000"/>
              </a:schemeClr>
            </a:solidFill>
          </a:ln>
        </p:spPr>
      </p:pic>
      <p:cxnSp>
        <p:nvCxnSpPr>
          <p:cNvPr id="3" name="Straight Arrow Connector 2"/>
          <p:cNvCxnSpPr/>
          <p:nvPr/>
        </p:nvCxnSpPr>
        <p:spPr>
          <a:xfrm flipV="1">
            <a:off x="2669448" y="2165173"/>
            <a:ext cx="1036226" cy="2422178"/>
          </a:xfrm>
          <a:prstGeom prst="straightConnector1">
            <a:avLst/>
          </a:prstGeom>
          <a:ln w="38100">
            <a:solidFill>
              <a:srgbClr val="DC103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78939" y="2389535"/>
            <a:ext cx="2051086" cy="1887281"/>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Bing Bot for FB Messenger uses location data </a:t>
            </a:r>
            <a:br>
              <a:rPr kumimoji="0" lang="en-US" sz="1632"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Knowing the user’s location lets the bot provide useful local information.</a:t>
            </a:r>
          </a:p>
        </p:txBody>
      </p:sp>
      <p:pic>
        <p:nvPicPr>
          <p:cNvPr id="1030"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78938" y="1515121"/>
            <a:ext cx="697830"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47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9. Privacy</a:t>
            </a:r>
          </a:p>
        </p:txBody>
      </p:sp>
      <p:sp>
        <p:nvSpPr>
          <p:cNvPr id="2" name="Rectangle 1"/>
          <p:cNvSpPr/>
          <p:nvPr/>
        </p:nvSpPr>
        <p:spPr>
          <a:xfrm>
            <a:off x="797797" y="1290476"/>
            <a:ext cx="8780204" cy="3616169"/>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Some of users’ biggest concerns in this space are around </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security and privacy –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 is being shared, and with whom? </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This includes concerns about the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bot developer</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the platform</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and </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people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in the conversation.</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Make it clear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to users what is shared, particularly in </a:t>
            </a:r>
            <a:r>
              <a:rPr kumimoji="0" lang="en-US" sz="204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human-to-human+bot</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scenarios.</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122289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Privacy</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4357" y="1318323"/>
            <a:ext cx="5434131" cy="2775907"/>
          </a:xfrm>
          <a:prstGeom prst="rect">
            <a:avLst/>
          </a:prstGeom>
          <a:ln>
            <a:solidFill>
              <a:schemeClr val="bg1">
                <a:lumMod val="75000"/>
              </a:schemeClr>
            </a:solidFill>
          </a:ln>
        </p:spPr>
      </p:pic>
      <p:pic>
        <p:nvPicPr>
          <p:cNvPr id="1026" name="Picture 2" descr="http://blogs-images.forbes.com/bruceupbin/files/2016/02/telegram-screenshot-2-e14562069388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058" y="1318322"/>
            <a:ext cx="2841984" cy="4094233"/>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50064" y="2122820"/>
            <a:ext cx="1955784" cy="2911914"/>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Telegram privacy concerns</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Users are intrigued by bots, but are concerned that Telegram or the 3</a:t>
            </a:r>
            <a:r>
              <a:rPr kumimoji="0" lang="en-US" sz="1632" b="0" i="0" u="none" strike="noStrike" kern="1200" cap="none" spc="0" normalizeH="0" baseline="3000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rd</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party developer would be monitoring and saving conversations.</a:t>
            </a:r>
          </a:p>
        </p:txBody>
      </p:sp>
      <p:sp>
        <p:nvSpPr>
          <p:cNvPr id="10" name="TextBox 9"/>
          <p:cNvSpPr txBox="1"/>
          <p:nvPr/>
        </p:nvSpPr>
        <p:spPr>
          <a:xfrm>
            <a:off x="7378518" y="4378492"/>
            <a:ext cx="3444661" cy="134812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Bing App for Slack privacy concerns</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Users loved the useful information, but were worried that their searches would auto-post and their chat-mates would see all of their searches.</a:t>
            </a:r>
          </a:p>
        </p:txBody>
      </p:sp>
      <p:pic>
        <p:nvPicPr>
          <p:cNvPr id="7" name="Picture 2" descr="http://c1.thejournal.ie/media/2015/04/persons-0052_larg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0065" y="1318322"/>
            <a:ext cx="690064" cy="699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c1.thejournal.ie/media/2015/04/persons-0052_larg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4357" y="4378492"/>
            <a:ext cx="690064"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6126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Privacy</a:t>
            </a:r>
          </a:p>
        </p:txBody>
      </p:sp>
      <p:sp>
        <p:nvSpPr>
          <p:cNvPr id="9" name="TextBox 8"/>
          <p:cNvSpPr txBox="1"/>
          <p:nvPr/>
        </p:nvSpPr>
        <p:spPr>
          <a:xfrm>
            <a:off x="9633797" y="2208763"/>
            <a:ext cx="2301332" cy="3106235"/>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Invisible Girlfriend bot privacy concerns</a:t>
            </a:r>
            <a:br>
              <a:rPr kumimoji="0" lang="en-US" sz="1632" b="1"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By the end of the sign-up process, user doesn’t trust the system enough to share information. It asks for particularly private info (phone number, credit card), but wasn’t clear where information would go or who would see it. </a:t>
            </a:r>
          </a:p>
        </p:txBody>
      </p:sp>
      <p:pic>
        <p:nvPicPr>
          <p:cNvPr id="5" name="Picture 2" descr="http://c1.thejournal.ie/media/2015/04/persons-0052_larg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33797" y="1363906"/>
            <a:ext cx="690064" cy="6994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1227" y="1363906"/>
            <a:ext cx="4435835" cy="436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image0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898" y="1363906"/>
            <a:ext cx="4189708" cy="436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32955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10. Ongoing Engagement</a:t>
            </a:r>
          </a:p>
        </p:txBody>
      </p:sp>
      <p:sp>
        <p:nvSpPr>
          <p:cNvPr id="2" name="Rectangle 1"/>
          <p:cNvSpPr/>
          <p:nvPr/>
        </p:nvSpPr>
        <p:spPr>
          <a:xfrm>
            <a:off x="803821" y="1515942"/>
            <a:ext cx="8697317" cy="5152989"/>
          </a:xfrm>
          <a:prstGeom prst="rect">
            <a:avLst/>
          </a:prstGeom>
        </p:spPr>
        <p:txBody>
          <a:bodyPr wrap="square">
            <a:spAutoFit/>
          </a:bodyPr>
          <a:lstStyle/>
          <a:p>
            <a:pPr marL="0" marR="0" lvl="0" indent="0" algn="l" defTabSz="932597" rtl="0" eaLnBrk="1" fontAlgn="ctr"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For most bots, the goal is ongoing engagement – not just a single use.  The following things can lead to repeated usage.</a:t>
            </a:r>
          </a:p>
          <a:p>
            <a:pPr marL="349724" marR="0" lvl="0" indent="-349724"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Proactivity</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can be effective for re-engagement, but can quickly turn into clutter</a:t>
            </a:r>
          </a:p>
          <a:p>
            <a:pPr marL="0" marR="0" lvl="0" indent="0" algn="l" defTabSz="932597" rtl="0" eaLnBrk="1" fontAlgn="ctr"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Situational triggers</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can be powerful.  Repeat bot usage primarily comes when a user need arises and the bot is the easiest way to address it. </a:t>
            </a:r>
          </a:p>
          <a:p>
            <a:pPr marL="0" marR="0" lvl="0" indent="351343" algn="l" defTabSz="932597" rtl="0" eaLnBrk="1" fontAlgn="ctr"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Example: Booking a restaurant is much simpler with Facebook M</a:t>
            </a:r>
          </a:p>
          <a:p>
            <a:pPr marL="0" marR="0" lvl="0" indent="351343" algn="l" defTabSz="932597" rtl="0" eaLnBrk="1" fontAlgn="ctr"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91436" marR="0" lvl="0" indent="-291436"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Promote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ongoing user education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through multiple approaches</a:t>
            </a:r>
            <a:b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91436" marR="0" lvl="0" indent="-291436"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Releasing updates on a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regular schedule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can lead to regular re-engagement</a:t>
            </a:r>
          </a:p>
          <a:p>
            <a:pPr marL="0" marR="0" lvl="0" indent="351343" algn="l" defTabSz="932597" rtl="0" eaLnBrk="1" fontAlgn="ctr"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ctr"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21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7653" y="259438"/>
            <a:ext cx="10724938" cy="719282"/>
          </a:xfrm>
        </p:spPr>
        <p:txBody>
          <a:bodyPr/>
          <a:lstStyle/>
          <a:p>
            <a:r>
              <a:rPr lang="en-US" sz="2448" dirty="0">
                <a:solidFill>
                  <a:schemeClr val="tx1">
                    <a:lumMod val="65000"/>
                    <a:lumOff val="35000"/>
                  </a:schemeClr>
                </a:solidFill>
                <a:latin typeface="Segoe UI Slab Semibold" panose="02060704040202020204" pitchFamily="18" charset="0"/>
                <a:ea typeface="Segoe UI Slab Semibold" panose="02060704040202020204" pitchFamily="18" charset="0"/>
                <a:cs typeface="Segoe UI Slab Semibold" panose="02060704040202020204" pitchFamily="18" charset="0"/>
              </a:rPr>
              <a:t>There are many different kinds of bots…</a:t>
            </a:r>
            <a:endParaRPr lang="en-US" dirty="0">
              <a:solidFill>
                <a:schemeClr val="tx1">
                  <a:lumMod val="65000"/>
                  <a:lumOff val="35000"/>
                </a:schemeClr>
              </a:solidFill>
            </a:endParaRPr>
          </a:p>
        </p:txBody>
      </p:sp>
      <p:sp>
        <p:nvSpPr>
          <p:cNvPr id="6" name="Rectangle 5"/>
          <p:cNvSpPr/>
          <p:nvPr/>
        </p:nvSpPr>
        <p:spPr>
          <a:xfrm>
            <a:off x="6124294" y="1076080"/>
            <a:ext cx="5380404" cy="531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appyFox Cha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5286" y="4307680"/>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nd Tal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7473" y="4429541"/>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lkieb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43407" y="4616580"/>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tbot, chatterbot, conversational agent, virtual agent Donald Drumpf Bo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3913" y="5285148"/>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76741" y="4813327"/>
            <a:ext cx="746083" cy="746083"/>
          </a:xfrm>
          <a:prstGeom prst="rect">
            <a:avLst/>
          </a:prstGeom>
        </p:spPr>
      </p:pic>
      <p:pic>
        <p:nvPicPr>
          <p:cNvPr id="1034" name="Picture 10" descr="chatbot, chatterbot, conversational agent, virtual agent Alic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58332" y="2830592"/>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atbot, chatterbot, conversational agent, virtual agent Search engin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3743" y="5620460"/>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atbot, chatterbot, conversational agent, virtual agent FrontinoBo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24057" y="5198476"/>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atbot, chatterbot, conversational agent, virtual agent Sofia"/>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814495" y="3798350"/>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hatbot, chatterbot, conversational agent, virtual agent Astri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120573" y="5643787"/>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hatbot, chatterbot, conversational agent, virtual agent Cyber Galaktioni&#10;[კიბერ&#10;გალაკტიონი&#1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290076" y="3673454"/>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hatbot, chatterbot, conversational agent, virtual agent Zerfoly"/>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899837" y="4543944"/>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hatbot, chatterbot, conversational agent, virtual agent Magda"/>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925822" y="3417021"/>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hatbot, chatterbot, conversational agent, virtual agent NLUI server demo"/>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851643" y="6041343"/>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ingMusic"/>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053163" y="5597031"/>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Weatherman"/>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098939" y="5741147"/>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MyPokerBot"/>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9891523" y="3948519"/>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Umad"/>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022586" y="3558885"/>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 Football"/>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586145" y="3505182"/>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Amazon Search n' Price"/>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557838" y="3659886"/>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League of Legends bot"/>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468946" y="4977323"/>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00870" y="968707"/>
            <a:ext cx="818956" cy="746083"/>
          </a:xfrm>
          <a:prstGeom prst="rect">
            <a:avLst/>
          </a:prstGeom>
        </p:spPr>
      </p:pic>
      <p:pic>
        <p:nvPicPr>
          <p:cNvPr id="7" name="Picture 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96449" y="4595273"/>
            <a:ext cx="739916" cy="746083"/>
          </a:xfrm>
          <a:prstGeom prst="rect">
            <a:avLst/>
          </a:prstGeom>
        </p:spPr>
      </p:pic>
      <p:pic>
        <p:nvPicPr>
          <p:cNvPr id="1068" name="Picture 44" descr="https://tse1.mm.bing.net/th?&amp;id=OIP.M4ca0e6bc93b6be25f2fc69445dd53e07o0&amp;w=198&amp;h=198&amp;c=0&amp;pid=1.9&amp;rs=0&amp;p=0&amp;r=0"/>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081657" y="6016828"/>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Meekan Scheduling Assistant"/>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1476851" y="2448914"/>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Statsbot"/>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200308" y="5597031"/>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Ace"/>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7340079" y="6065508"/>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EmojiBot"/>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567731" y="3593584"/>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Market"/>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59553" y="2710273"/>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Emma Hotel Concierge"/>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8938907" y="1979208"/>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Growbot"/>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9670867" y="5877394"/>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Xprt"/>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8193462" y="4753478"/>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https://tse1.mm.bing.net/th?&amp;id=OIP.M53ecddccfa8822a4a3f4bd7b4c63b482o1&amp;w=300&amp;h=225&amp;c=0&amp;pid=1.9&amp;rs=0&amp;p=0&amp;r=0"/>
          <p:cNvPicPr>
            <a:picLocks noChangeAspect="1" noChangeArrowheads="1"/>
          </p:cNvPicPr>
          <p:nvPr/>
        </p:nvPicPr>
        <p:blipFill rotWithShape="1">
          <a:blip r:embed="rId35" cstate="email">
            <a:extLst>
              <a:ext uri="{28A0092B-C50C-407E-A947-70E740481C1C}">
                <a14:useLocalDpi xmlns:a14="http://schemas.microsoft.com/office/drawing/2010/main"/>
              </a:ext>
            </a:extLst>
          </a:blip>
          <a:srcRect/>
          <a:stretch/>
        </p:blipFill>
        <p:spPr bwMode="auto">
          <a:xfrm>
            <a:off x="3814660" y="4604282"/>
            <a:ext cx="779670"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chatbot, chatterbot, conversational agent, virtual agent Diet Chat"/>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0633291" y="5466906"/>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Leo (Officevibe Bot)"/>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7806181" y="3673454"/>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owdy"/>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3663389" y="2670938"/>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lusPlus++"/>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6576118" y="2784955"/>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https://s3-us-west-2.amazonaws.com/slack-files2/avatars/2015-12-15/16741547332_5f959d283c89af7d35d6_96.pn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6949160" y="1291720"/>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https://s3-us-west-2.amazonaws.com/slack-files2/avatars/2016-01-07/18000184599_66e7db957296677aae4d_96.png"/>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7955670" y="1974794"/>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https://a.slack-edge.com/3429/plugins/lita/assets/service_96.png"/>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8641145" y="2759100"/>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https://a.slack-edge.com/3429/plugins/hubot/assets/service_96.png"/>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4833345" y="1709819"/>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https://s3-us-west-2.amazonaws.com/slack-files2/avatars/2015-12-15/16746567617_df3f5188385ecb43cad1_96.png"/>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9604205" y="2612377"/>
            <a:ext cx="892805" cy="892806"/>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https://tse1.mm.bing.net/th?id=OIP.M8be3a66fc9079a362cb150e877fd084do0&amp;w=105&amp;h=105&amp;c=7&amp;rs=1&amp;qlt=90&amp;pid=3.1&amp;rm=2"/>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619537" y="1824638"/>
            <a:ext cx="746083"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https://tse1.mm.bing.net/th?id=OIP.M44fc668932d042d2afd08c17ab863676H0&amp;w=114&amp;h=100&amp;c=7&amp;rs=1&amp;qlt=90&amp;pid=3.1&amp;rm=2"/>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2371369" y="2688228"/>
            <a:ext cx="850534"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https://tse1.mm.bing.net/th?&amp;id=OIP.M278d3f7b83a592e646cb026919337d0ao0&amp;w=300&amp;h=203&amp;c=0&amp;pid=1.9&amp;rs=0&amp;p=0&amp;r=0"/>
          <p:cNvPicPr>
            <a:picLocks noChangeAspect="1" noChangeArrowheads="1"/>
          </p:cNvPicPr>
          <p:nvPr/>
        </p:nvPicPr>
        <p:blipFill rotWithShape="1">
          <a:blip r:embed="rId47" cstate="email">
            <a:extLst>
              <a:ext uri="{28A0092B-C50C-407E-A947-70E740481C1C}">
                <a14:useLocalDpi xmlns:a14="http://schemas.microsoft.com/office/drawing/2010/main"/>
              </a:ext>
            </a:extLst>
          </a:blip>
          <a:srcRect/>
          <a:stretch/>
        </p:blipFill>
        <p:spPr bwMode="auto">
          <a:xfrm>
            <a:off x="3780591" y="1551678"/>
            <a:ext cx="806301"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https://s3-us-west-2.amazonaws.com/slack-files2/avatars/2015-12-01/15715539858_b8a742a42dc0a147ac09_96.jpg"/>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5951766" y="1945554"/>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https://s3-us-west-2.amazonaws.com/slack-files2/avatars/2015-12-15/16741563124_87c96143c86ff5b18b3d_96.png"/>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5897443" y="1065848"/>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https://s3-us-west-2.amazonaws.com/slack-files2/avatars/2015-12-15/16769299860_10d67877845c919e77d0_96.png"/>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11497440" y="5442526"/>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https://s3-us-west-2.amazonaws.com/slack-files2/avatars/2015-12-02/15738566070_4cb514736353fe394426_96.jpg"/>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4520586" y="2759100"/>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https://s3-us-west-2.amazonaws.com/slack-files2/avatars/2015-11-06/14049394387_8b4a126f65a4b61008b6_96.jpg"/>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1313814" y="2573402"/>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https://s3-us-west-2.amazonaws.com/slack-files2/avatars/2016-01-04/17739925701_9bf4c812c44ba0522a65_96.png"/>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10416948" y="1341749"/>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https://a.slack-edge.com/3429/plugins/giphy/assets/service_96.png"/>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9532181" y="246166"/>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https://s3-us-west-2.amazonaws.com/slack-files2/avatars/2016-01-03/17670668547_3b5cda05986fc6c0d978_96.png"/>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1453361" y="360017"/>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https://s3-us-west-2.amazonaws.com/slack-files2/avatars/2015-12-15/16744084547_0ce07b9b66de11dfc9c5_96.png"/>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2114690" y="6154117"/>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https://s3-us-west-2.amazonaws.com/slack-files2/avatars/2015-10-14/12507240343_e7a430da242466352dad_96.jpg"/>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4572917" y="1002129"/>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https://a.slack-edge.com/0180/img/services/hangouts_96.png"/>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10522674" y="246166"/>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https://a.slack-edge.com/3429/plugins/mailchimp/assets/service_96.png"/>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11408220" y="1337489"/>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https://a.slack-edge.com/3429/plugins/zendesk/assets/service_96.png"/>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10487177" y="2392589"/>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https://a.slack-edge.com/3429/plugins/github/assets/service_96.png"/>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2442449" y="1078555"/>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https://s3-us-west-2.amazonaws.com/slack-files2/avatars/2015-08-24/9616536929_8a80d25b2c339c5e23fe_96.jpg"/>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1540710" y="1643362"/>
            <a:ext cx="746082" cy="746083"/>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144" name="Picture 120" descr="https://a.slack-edge.com/3429/plugins/dropbox/assets/service_96.png"/>
          <p:cNvPicPr>
            <a:picLocks noChangeAspect="1" noChangeArrowheads="1"/>
          </p:cNvPicPr>
          <p:nvPr/>
        </p:nvPicPr>
        <p:blipFill>
          <a:blip r:embed="rId63" cstate="email">
            <a:extLst>
              <a:ext uri="{28A0092B-C50C-407E-A947-70E740481C1C}">
                <a14:useLocalDpi xmlns:a14="http://schemas.microsoft.com/office/drawing/2010/main"/>
              </a:ext>
            </a:extLst>
          </a:blip>
          <a:srcRect/>
          <a:stretch>
            <a:fillRect/>
          </a:stretch>
        </p:blipFill>
        <p:spPr bwMode="auto">
          <a:xfrm>
            <a:off x="5471981" y="2761886"/>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https://a.slack-edge.com/3429/plugins/gdrive/assets/service_96.png"/>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2862825" y="1772238"/>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https://a.slack-edge.com/3429/plugins/stripe/assets/service_96.png"/>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8730122" y="389086"/>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https://a.slack-edge.com/2fac/plugins/wunderlist/assets/service_96.png"/>
          <p:cNvPicPr>
            <a:picLocks noChangeAspect="1" noChangeArrowheads="1"/>
          </p:cNvPicPr>
          <p:nvPr/>
        </p:nvPicPr>
        <p:blipFill>
          <a:blip r:embed="rId66" cstate="email">
            <a:extLst>
              <a:ext uri="{28A0092B-C50C-407E-A947-70E740481C1C}">
                <a14:useLocalDpi xmlns:a14="http://schemas.microsoft.com/office/drawing/2010/main"/>
              </a:ext>
            </a:extLst>
          </a:blip>
          <a:srcRect/>
          <a:stretch>
            <a:fillRect/>
          </a:stretch>
        </p:blipFill>
        <p:spPr bwMode="auto">
          <a:xfrm>
            <a:off x="9371837" y="1240608"/>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https://a.slack-edge.com/3429/plugins/jira/assets/service_96.png"/>
          <p:cNvPicPr>
            <a:picLocks noChangeAspect="1" noChangeArrowheads="1"/>
          </p:cNvPicPr>
          <p:nvPr/>
        </p:nvPicPr>
        <p:blipFill>
          <a:blip r:embed="rId67" cstate="email">
            <a:extLst>
              <a:ext uri="{28A0092B-C50C-407E-A947-70E740481C1C}">
                <a14:useLocalDpi xmlns:a14="http://schemas.microsoft.com/office/drawing/2010/main"/>
              </a:ext>
            </a:extLst>
          </a:blip>
          <a:srcRect/>
          <a:stretch>
            <a:fillRect/>
          </a:stretch>
        </p:blipFill>
        <p:spPr bwMode="auto">
          <a:xfrm>
            <a:off x="7984041" y="5544483"/>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30" descr="https://s3-us-west-2.amazonaws.com/slack-files2/avatars/2015-12-15/16743100117_721c5f781a3cdf6d06f9_96.png"/>
          <p:cNvPicPr>
            <a:picLocks noChangeAspect="1"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7581119" y="483416"/>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descr="https://s3-us-west-2.amazonaws.com/slack-files2/avatars/2016-03-31/31031182245_0ab21cb86613ca1a008f_96.png"/>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7303922" y="4543944"/>
            <a:ext cx="746082" cy="746083"/>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http://fairfaxnews.com/wp-content/uploads/2014/06/uber-logo-lg.png"/>
          <p:cNvPicPr>
            <a:picLocks noChangeAspect="1" noChangeArrowheads="1"/>
          </p:cNvPicPr>
          <p:nvPr/>
        </p:nvPicPr>
        <p:blipFill>
          <a:blip r:embed="rId70" cstate="email">
            <a:extLst>
              <a:ext uri="{28A0092B-C50C-407E-A947-70E740481C1C}">
                <a14:useLocalDpi xmlns:a14="http://schemas.microsoft.com/office/drawing/2010/main"/>
              </a:ext>
            </a:extLst>
          </a:blip>
          <a:srcRect/>
          <a:stretch>
            <a:fillRect/>
          </a:stretch>
        </p:blipFill>
        <p:spPr bwMode="auto">
          <a:xfrm>
            <a:off x="7895062" y="1090175"/>
            <a:ext cx="746083" cy="74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2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Ongoing Engagement</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541" y="1430444"/>
            <a:ext cx="2662613" cy="4663017"/>
          </a:xfrm>
          <a:prstGeom prst="rect">
            <a:avLst/>
          </a:prstGeom>
        </p:spPr>
      </p:pic>
      <p:sp>
        <p:nvSpPr>
          <p:cNvPr id="6" name="TextBox 5"/>
          <p:cNvSpPr txBox="1"/>
          <p:nvPr/>
        </p:nvSpPr>
        <p:spPr>
          <a:xfrm>
            <a:off x="3722762" y="2332965"/>
            <a:ext cx="2130144" cy="2603918"/>
          </a:xfrm>
          <a:prstGeom prst="rect">
            <a:avLst/>
          </a:prstGeom>
          <a:noFill/>
        </p:spPr>
        <p:txBody>
          <a:bodyPr wrap="square" rtlCol="0">
            <a:spAutoFit/>
          </a:bodyPr>
          <a:lstStyle/>
          <a:p>
            <a:pPr marL="0" marR="0" lvl="0" indent="0" algn="l" defTabSz="932597" rtl="0" eaLnBrk="1" fontAlgn="ctr"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err="1">
                <a:ln>
                  <a:noFill/>
                </a:ln>
                <a:solidFill>
                  <a:srgbClr val="00A89D"/>
                </a:solidFill>
                <a:effectLst/>
                <a:uLnTx/>
                <a:uFillTx/>
                <a:latin typeface="Segoe UI Light" panose="020B0502040204020203" pitchFamily="34" charset="0"/>
                <a:ea typeface="+mn-ea"/>
                <a:cs typeface="Segoe UI Light" panose="020B0502040204020203" pitchFamily="34" charset="0"/>
              </a:rPr>
              <a:t>TrumpChat</a:t>
            </a: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uses notifications well</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This </a:t>
            </a:r>
            <a:r>
              <a:rPr kumimoji="0" lang="en-US" sz="1632"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Kik</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bot is simple, but engaging because it’s entertaining and offers 3 quick election news stories per day. Also pings users once a day reminding them of updated news. </a:t>
            </a:r>
          </a:p>
        </p:txBody>
      </p:sp>
      <p:sp>
        <p:nvSpPr>
          <p:cNvPr id="7" name="TextBox 6"/>
          <p:cNvSpPr txBox="1"/>
          <p:nvPr/>
        </p:nvSpPr>
        <p:spPr>
          <a:xfrm>
            <a:off x="9568328" y="2259524"/>
            <a:ext cx="2480151" cy="3859711"/>
          </a:xfrm>
          <a:prstGeom prst="rect">
            <a:avLst/>
          </a:prstGeom>
          <a:noFill/>
        </p:spPr>
        <p:txBody>
          <a:bodyPr wrap="square" rtlCol="0">
            <a:spAutoFit/>
          </a:bodyPr>
          <a:lstStyle/>
          <a:p>
            <a:pPr marL="0" marR="0" lvl="0" indent="0" algn="l" defTabSz="932597" rtl="0" eaLnBrk="1" fontAlgn="ctr"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err="1">
                <a:ln>
                  <a:noFill/>
                </a:ln>
                <a:solidFill>
                  <a:srgbClr val="00A89D"/>
                </a:solidFill>
                <a:effectLst/>
                <a:uLnTx/>
                <a:uFillTx/>
                <a:latin typeface="Segoe UI Light" panose="020B0502040204020203" pitchFamily="34" charset="0"/>
                <a:ea typeface="+mn-ea"/>
                <a:cs typeface="Segoe UI Light" panose="020B0502040204020203" pitchFamily="34" charset="0"/>
              </a:rPr>
              <a:t>Xiaoice</a:t>
            </a: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announces new skills every Wednesday</a:t>
            </a:r>
          </a:p>
          <a:p>
            <a:pPr marL="0" marR="0" lvl="0" indent="0" algn="l" defTabSz="932597" rtl="0" eaLnBrk="1" fontAlgn="ctr"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A regular schedule of new features re-engages users by reminding and enticing them. Example skills:</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Counting sheep</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Chinese word play</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Telling jokes</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Guessing age</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Judging beauty</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Toilet time jokes</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PK fighting</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Weather</a:t>
            </a:r>
          </a:p>
          <a:p>
            <a:pPr marL="139889" marR="0" lvl="0" indent="-139889" algn="l" defTabSz="932597"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Read your mind</a:t>
            </a:r>
            <a:endPar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endParaRPr>
          </a:p>
        </p:txBody>
      </p:sp>
      <p:pic>
        <p:nvPicPr>
          <p:cNvPr id="8" name="图片 1"/>
          <p:cNvPicPr>
            <a:picLocks noChangeAspect="1"/>
          </p:cNvPicPr>
          <p:nvPr/>
        </p:nvPicPr>
        <p:blipFill rotWithShape="1">
          <a:blip r:embed="rId3" cstate="email">
            <a:extLst>
              <a:ext uri="{28A0092B-C50C-407E-A947-70E740481C1C}">
                <a14:useLocalDpi xmlns:a14="http://schemas.microsoft.com/office/drawing/2010/main"/>
              </a:ext>
            </a:extLst>
          </a:blip>
          <a:srcRect t="2187"/>
          <a:stretch/>
        </p:blipFill>
        <p:spPr>
          <a:xfrm>
            <a:off x="6544275" y="1430444"/>
            <a:ext cx="2681600" cy="4663017"/>
          </a:xfrm>
          <a:prstGeom prst="rect">
            <a:avLst/>
          </a:prstGeom>
          <a:ln>
            <a:solidFill>
              <a:schemeClr val="bg1">
                <a:lumMod val="50000"/>
              </a:schemeClr>
            </a:solidFill>
          </a:ln>
        </p:spPr>
      </p:pic>
      <p:pic>
        <p:nvPicPr>
          <p:cNvPr id="10"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8880" y="1516090"/>
            <a:ext cx="697830" cy="699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timsackett.com/wp-content/uploads/2014/07/emoji-430x4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68328" y="1516090"/>
            <a:ext cx="697830" cy="69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0548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Bot Platform</a:t>
            </a:r>
          </a:p>
        </p:txBody>
      </p:sp>
    </p:spTree>
    <p:extLst>
      <p:ext uri="{BB962C8B-B14F-4D97-AF65-F5344CB8AC3E}">
        <p14:creationId xmlns:p14="http://schemas.microsoft.com/office/powerpoint/2010/main" val="1437570062"/>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87625"/>
            <a:ext cx="5380038" cy="917575"/>
          </a:xfrm>
        </p:spPr>
        <p:txBody>
          <a:bodyPr/>
          <a:lstStyle/>
          <a:p>
            <a:r>
              <a:rPr lang="en-US" dirty="0">
                <a:solidFill>
                  <a:schemeClr val="tx1"/>
                </a:solidFill>
              </a:rPr>
              <a:t>Bots are not artificial intelligence only</a:t>
            </a:r>
            <a:br>
              <a:rPr lang="en-US" dirty="0">
                <a:solidFill>
                  <a:schemeClr val="tx1"/>
                </a:solidFill>
              </a:rPr>
            </a:br>
            <a:endParaRPr lang="en-US" dirty="0">
              <a:solidFill>
                <a:schemeClr val="tx1"/>
              </a:solidFill>
            </a:endParaRPr>
          </a:p>
        </p:txBody>
      </p:sp>
      <p:sp>
        <p:nvSpPr>
          <p:cNvPr id="7" name="Rectangle 6"/>
          <p:cNvSpPr/>
          <p:nvPr/>
        </p:nvSpPr>
        <p:spPr bwMode="auto">
          <a:xfrm>
            <a:off x="5441315" y="-2"/>
            <a:ext cx="6995160"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8" name="Picture 7"/>
          <p:cNvPicPr>
            <a:picLocks noChangeAspect="1"/>
          </p:cNvPicPr>
          <p:nvPr/>
        </p:nvPicPr>
        <p:blipFill>
          <a:blip r:embed="rId3"/>
          <a:stretch>
            <a:fillRect/>
          </a:stretch>
        </p:blipFill>
        <p:spPr>
          <a:xfrm>
            <a:off x="6398931" y="0"/>
            <a:ext cx="5305706" cy="6994525"/>
          </a:xfrm>
          <a:prstGeom prst="rect">
            <a:avLst/>
          </a:prstGeom>
        </p:spPr>
      </p:pic>
    </p:spTree>
    <p:extLst>
      <p:ext uri="{BB962C8B-B14F-4D97-AF65-F5344CB8AC3E}">
        <p14:creationId xmlns:p14="http://schemas.microsoft.com/office/powerpoint/2010/main" val="19975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075237" y="906462"/>
            <a:ext cx="7245819" cy="5187989"/>
          </a:xfrm>
          <a:prstGeom prst="rect">
            <a:avLst/>
          </a:prstGeom>
        </p:spPr>
      </p:pic>
      <p:sp>
        <p:nvSpPr>
          <p:cNvPr id="6" name="Title 1"/>
          <p:cNvSpPr txBox="1">
            <a:spLocks/>
          </p:cNvSpPr>
          <p:nvPr/>
        </p:nvSpPr>
        <p:spPr>
          <a:xfrm>
            <a:off x="61278" y="2588312"/>
            <a:ext cx="5380037"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rgbClr val="353535"/>
                </a:solidFill>
                <a:effectLst/>
                <a:uLnTx/>
                <a:uFillTx/>
                <a:latin typeface="Segoe UI Light"/>
                <a:ea typeface="+mn-ea"/>
                <a:cs typeface="Segoe UI" pitchFamily="34" charset="0"/>
              </a:rPr>
              <a:t>Bots are not text interface only</a:t>
            </a:r>
            <a:br>
              <a:rPr kumimoji="0" lang="en-US" sz="4800" b="0" i="0" u="none" strike="noStrike" kern="1200" cap="none" spc="-102" normalizeH="0" baseline="0" noProof="0" dirty="0">
                <a:ln w="3175">
                  <a:noFill/>
                </a:ln>
                <a:solidFill>
                  <a:srgbClr val="353535"/>
                </a:solidFill>
                <a:effectLst/>
                <a:uLnTx/>
                <a:uFillTx/>
                <a:latin typeface="Segoe UI Light"/>
                <a:ea typeface="+mn-ea"/>
                <a:cs typeface="Segoe UI" pitchFamily="34" charset="0"/>
              </a:rPr>
            </a:br>
            <a:endParaRPr kumimoji="0" lang="en-US" sz="4800" b="0" i="0" u="none" strike="noStrike" kern="1200" cap="none" spc="-102" normalizeH="0" baseline="0" noProof="0" dirty="0">
              <a:ln w="3175">
                <a:noFill/>
              </a:ln>
              <a:solidFill>
                <a:srgbClr val="353535"/>
              </a:soli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178901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1292662"/>
          </a:xfrm>
        </p:spPr>
        <p:txBody>
          <a:bodyPr/>
          <a:lstStyle/>
          <a:p>
            <a:r>
              <a:rPr lang="en-US" dirty="0"/>
              <a:t>Bots are apps with a new interface that provide more natural interactions</a:t>
            </a:r>
          </a:p>
        </p:txBody>
      </p:sp>
      <p:sp>
        <p:nvSpPr>
          <p:cNvPr id="5" name="Smiley Face 4"/>
          <p:cNvSpPr/>
          <p:nvPr/>
        </p:nvSpPr>
        <p:spPr bwMode="auto">
          <a:xfrm>
            <a:off x="1608138" y="4241633"/>
            <a:ext cx="636578" cy="636578"/>
          </a:xfrm>
          <a:prstGeom prst="smileyFace">
            <a:avLst>
              <a:gd name="adj" fmla="val 4653"/>
            </a:avLst>
          </a:prstGeom>
          <a:noFill/>
          <a:ln w="50800">
            <a:solidFill>
              <a:srgbClr val="2F5FE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990" y="4188554"/>
            <a:ext cx="757204" cy="757204"/>
          </a:xfrm>
          <a:prstGeom prst="rect">
            <a:avLst/>
          </a:prstGeom>
        </p:spPr>
      </p:pic>
      <p:cxnSp>
        <p:nvCxnSpPr>
          <p:cNvPr id="8" name="Straight Arrow Connector 7"/>
          <p:cNvCxnSpPr/>
          <p:nvPr/>
        </p:nvCxnSpPr>
        <p:spPr>
          <a:xfrm>
            <a:off x="2591940" y="4530950"/>
            <a:ext cx="752319"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miley Face 8"/>
          <p:cNvSpPr/>
          <p:nvPr/>
        </p:nvSpPr>
        <p:spPr bwMode="auto">
          <a:xfrm>
            <a:off x="1608138" y="3082200"/>
            <a:ext cx="636578" cy="636578"/>
          </a:xfrm>
          <a:prstGeom prst="smileyFace">
            <a:avLst>
              <a:gd name="adj" fmla="val 4653"/>
            </a:avLst>
          </a:prstGeom>
          <a:noFill/>
          <a:ln w="50800">
            <a:solidFill>
              <a:srgbClr val="2F5FE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10" name="Smiley Face 9"/>
          <p:cNvSpPr/>
          <p:nvPr/>
        </p:nvSpPr>
        <p:spPr bwMode="auto">
          <a:xfrm>
            <a:off x="1608138" y="5399047"/>
            <a:ext cx="636578" cy="636578"/>
          </a:xfrm>
          <a:prstGeom prst="smileyFace">
            <a:avLst>
              <a:gd name="adj" fmla="val 4653"/>
            </a:avLst>
          </a:prstGeom>
          <a:noFill/>
          <a:ln w="50800">
            <a:solidFill>
              <a:srgbClr val="2F5FE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90" name="Group 89"/>
          <p:cNvGrpSpPr/>
          <p:nvPr/>
        </p:nvGrpSpPr>
        <p:grpSpPr>
          <a:xfrm>
            <a:off x="8303602" y="6145947"/>
            <a:ext cx="427764" cy="236852"/>
            <a:chOff x="7831332" y="3843007"/>
            <a:chExt cx="1080120" cy="598060"/>
          </a:xfrm>
        </p:grpSpPr>
        <p:sp>
          <p:nvSpPr>
            <p:cNvPr id="91" name="Rectangle 90"/>
            <p:cNvSpPr/>
            <p:nvPr/>
          </p:nvSpPr>
          <p:spPr bwMode="auto">
            <a:xfrm>
              <a:off x="7831332" y="3981243"/>
              <a:ext cx="1080120" cy="459824"/>
            </a:xfrm>
            <a:prstGeom prst="rec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92" name="Donut 91"/>
            <p:cNvSpPr/>
            <p:nvPr/>
          </p:nvSpPr>
          <p:spPr bwMode="auto">
            <a:xfrm>
              <a:off x="8140050" y="3843007"/>
              <a:ext cx="432048" cy="234726"/>
            </a:xfrm>
            <a:prstGeom prst="donu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grpSp>
        <p:nvGrpSpPr>
          <p:cNvPr id="93" name="Group 92"/>
          <p:cNvGrpSpPr/>
          <p:nvPr/>
        </p:nvGrpSpPr>
        <p:grpSpPr>
          <a:xfrm>
            <a:off x="8303602" y="4818010"/>
            <a:ext cx="427764" cy="236852"/>
            <a:chOff x="7831332" y="3843007"/>
            <a:chExt cx="1080120" cy="598060"/>
          </a:xfrm>
        </p:grpSpPr>
        <p:sp>
          <p:nvSpPr>
            <p:cNvPr id="94" name="Rectangle 93"/>
            <p:cNvSpPr/>
            <p:nvPr/>
          </p:nvSpPr>
          <p:spPr bwMode="auto">
            <a:xfrm>
              <a:off x="7831332" y="3981243"/>
              <a:ext cx="1080120" cy="459824"/>
            </a:xfrm>
            <a:prstGeom prst="rec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95" name="Donut 94"/>
            <p:cNvSpPr/>
            <p:nvPr/>
          </p:nvSpPr>
          <p:spPr bwMode="auto">
            <a:xfrm>
              <a:off x="8140050" y="3843007"/>
              <a:ext cx="432048" cy="234726"/>
            </a:xfrm>
            <a:prstGeom prst="donu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grpSp>
        <p:nvGrpSpPr>
          <p:cNvPr id="96" name="Group 95"/>
          <p:cNvGrpSpPr/>
          <p:nvPr/>
        </p:nvGrpSpPr>
        <p:grpSpPr>
          <a:xfrm>
            <a:off x="8303602" y="3482052"/>
            <a:ext cx="427764" cy="236852"/>
            <a:chOff x="7831332" y="3843007"/>
            <a:chExt cx="1080120" cy="598060"/>
          </a:xfrm>
        </p:grpSpPr>
        <p:sp>
          <p:nvSpPr>
            <p:cNvPr id="97" name="Rectangle 96"/>
            <p:cNvSpPr/>
            <p:nvPr/>
          </p:nvSpPr>
          <p:spPr bwMode="auto">
            <a:xfrm>
              <a:off x="7831332" y="3981243"/>
              <a:ext cx="1080120" cy="459824"/>
            </a:xfrm>
            <a:prstGeom prst="rec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98" name="Donut 97"/>
            <p:cNvSpPr/>
            <p:nvPr/>
          </p:nvSpPr>
          <p:spPr bwMode="auto">
            <a:xfrm>
              <a:off x="8140050" y="3843007"/>
              <a:ext cx="432048" cy="234726"/>
            </a:xfrm>
            <a:prstGeom prst="donu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cxnSp>
        <p:nvCxnSpPr>
          <p:cNvPr id="99" name="Straight Arrow Connector 98"/>
          <p:cNvCxnSpPr/>
          <p:nvPr/>
        </p:nvCxnSpPr>
        <p:spPr>
          <a:xfrm>
            <a:off x="2591940" y="3392656"/>
            <a:ext cx="752319"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2591940" y="5704412"/>
            <a:ext cx="752319"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4676327" y="3217935"/>
            <a:ext cx="680182" cy="2617654"/>
            <a:chOff x="4707365" y="2439507"/>
            <a:chExt cx="3095048" cy="3257124"/>
          </a:xfrm>
        </p:grpSpPr>
        <p:cxnSp>
          <p:nvCxnSpPr>
            <p:cNvPr id="102" name="Straight Arrow Connector 101"/>
            <p:cNvCxnSpPr/>
            <p:nvPr/>
          </p:nvCxnSpPr>
          <p:spPr>
            <a:xfrm>
              <a:off x="4707365" y="3855877"/>
              <a:ext cx="3095048" cy="0"/>
            </a:xfrm>
            <a:prstGeom prst="straightConnector1">
              <a:avLst/>
            </a:prstGeom>
            <a:ln w="254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4707365" y="4236503"/>
              <a:ext cx="3095048" cy="0"/>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4707365" y="2439507"/>
              <a:ext cx="3095048" cy="0"/>
            </a:xfrm>
            <a:prstGeom prst="straightConnector1">
              <a:avLst/>
            </a:prstGeom>
            <a:ln w="254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707365" y="2820133"/>
              <a:ext cx="3095048" cy="0"/>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707365" y="5316005"/>
              <a:ext cx="3095048" cy="0"/>
            </a:xfrm>
            <a:prstGeom prst="straightConnector1">
              <a:avLst/>
            </a:prstGeom>
            <a:ln w="254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4707365" y="5696631"/>
              <a:ext cx="3095048" cy="0"/>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08" name="Picture 1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6711" y="2985111"/>
            <a:ext cx="729490" cy="727302"/>
          </a:xfrm>
          <a:prstGeom prst="rect">
            <a:avLst/>
          </a:prstGeom>
        </p:spPr>
      </p:pic>
      <p:pic>
        <p:nvPicPr>
          <p:cNvPr id="109" name="Picture 10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018" y="5309294"/>
            <a:ext cx="790236" cy="790236"/>
          </a:xfrm>
          <a:prstGeom prst="rect">
            <a:avLst/>
          </a:prstGeom>
        </p:spPr>
      </p:pic>
      <p:cxnSp>
        <p:nvCxnSpPr>
          <p:cNvPr id="110" name="Straight Arrow Connector 109"/>
          <p:cNvCxnSpPr/>
          <p:nvPr/>
        </p:nvCxnSpPr>
        <p:spPr>
          <a:xfrm>
            <a:off x="6560823" y="4356229"/>
            <a:ext cx="680182" cy="0"/>
          </a:xfrm>
          <a:prstGeom prst="straightConnector1">
            <a:avLst/>
          </a:prstGeom>
          <a:ln w="254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6560823" y="4662127"/>
            <a:ext cx="680182" cy="0"/>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12" name="Picture 1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3458" y="4192541"/>
            <a:ext cx="833472" cy="833472"/>
          </a:xfrm>
          <a:prstGeom prst="rect">
            <a:avLst/>
          </a:prstGeom>
        </p:spPr>
      </p:pic>
      <p:sp>
        <p:nvSpPr>
          <p:cNvPr id="113" name="Can 112"/>
          <p:cNvSpPr/>
          <p:nvPr/>
        </p:nvSpPr>
        <p:spPr bwMode="auto">
          <a:xfrm>
            <a:off x="9228944" y="2709797"/>
            <a:ext cx="1215285" cy="1153180"/>
          </a:xfrm>
          <a:prstGeom prst="can">
            <a:avLst/>
          </a:prstGeom>
          <a:solidFill>
            <a:srgbClr val="2F5FE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rPr>
              <a:t>Your Data</a:t>
            </a:r>
          </a:p>
        </p:txBody>
      </p:sp>
      <p:sp>
        <p:nvSpPr>
          <p:cNvPr id="114" name="Rectangle 113"/>
          <p:cNvSpPr/>
          <p:nvPr/>
        </p:nvSpPr>
        <p:spPr bwMode="auto">
          <a:xfrm>
            <a:off x="9031474" y="5358029"/>
            <a:ext cx="996480" cy="452572"/>
          </a:xfrm>
          <a:prstGeom prst="rect">
            <a:avLst/>
          </a:prstGeom>
          <a:solidFill>
            <a:srgbClr val="2F5FE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rPr>
              <a:t>Other</a:t>
            </a: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115" name="Rectangle 114"/>
          <p:cNvSpPr/>
          <p:nvPr/>
        </p:nvSpPr>
        <p:spPr bwMode="auto">
          <a:xfrm>
            <a:off x="9031474" y="5897479"/>
            <a:ext cx="996480" cy="452572"/>
          </a:xfrm>
          <a:prstGeom prst="rect">
            <a:avLst/>
          </a:prstGeom>
          <a:solidFill>
            <a:srgbClr val="2F5FE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rPr>
              <a:t>Services</a:t>
            </a:r>
          </a:p>
        </p:txBody>
      </p:sp>
      <p:pic>
        <p:nvPicPr>
          <p:cNvPr id="116" name="Picture 1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074" y="5488979"/>
            <a:ext cx="680264" cy="680264"/>
          </a:xfrm>
          <a:prstGeom prst="rect">
            <a:avLst/>
          </a:prstGeom>
          <a:solidFill>
            <a:srgbClr val="2F5FE0"/>
          </a:solidFill>
        </p:spPr>
      </p:pic>
      <p:sp>
        <p:nvSpPr>
          <p:cNvPr id="117" name="Rectangle 116"/>
          <p:cNvSpPr/>
          <p:nvPr/>
        </p:nvSpPr>
        <p:spPr bwMode="auto">
          <a:xfrm>
            <a:off x="5774829" y="2853337"/>
            <a:ext cx="488874" cy="3323790"/>
          </a:xfrm>
          <a:prstGeom prst="rect">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rPr>
              <a:t>Connector</a:t>
            </a:r>
          </a:p>
        </p:txBody>
      </p:sp>
      <p:sp>
        <p:nvSpPr>
          <p:cNvPr id="118" name="Can 117"/>
          <p:cNvSpPr/>
          <p:nvPr/>
        </p:nvSpPr>
        <p:spPr bwMode="auto">
          <a:xfrm>
            <a:off x="9041601" y="4124808"/>
            <a:ext cx="520836" cy="959075"/>
          </a:xfrm>
          <a:prstGeom prst="can">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rPr>
              <a:t>State</a:t>
            </a:r>
          </a:p>
        </p:txBody>
      </p:sp>
      <p:pic>
        <p:nvPicPr>
          <p:cNvPr id="119" name="Picture 1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791" y="5419480"/>
            <a:ext cx="737602" cy="737602"/>
          </a:xfrm>
          <a:prstGeom prst="rect">
            <a:avLst/>
          </a:prstGeom>
        </p:spPr>
      </p:pic>
      <p:pic>
        <p:nvPicPr>
          <p:cNvPr id="120" name="Picture 1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0762" y="2997554"/>
            <a:ext cx="749705" cy="749705"/>
          </a:xfrm>
          <a:prstGeom prst="rect">
            <a:avLst/>
          </a:prstGeom>
        </p:spPr>
      </p:pic>
      <p:sp>
        <p:nvSpPr>
          <p:cNvPr id="121" name="Frame 120"/>
          <p:cNvSpPr/>
          <p:nvPr/>
        </p:nvSpPr>
        <p:spPr bwMode="auto">
          <a:xfrm>
            <a:off x="3488668" y="5308191"/>
            <a:ext cx="929683" cy="975561"/>
          </a:xfrm>
          <a:prstGeom prst="frame">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122" name="Frame 121"/>
          <p:cNvSpPr/>
          <p:nvPr/>
        </p:nvSpPr>
        <p:spPr bwMode="auto">
          <a:xfrm>
            <a:off x="3488668" y="2907383"/>
            <a:ext cx="929683" cy="939248"/>
          </a:xfrm>
          <a:prstGeom prst="frame">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127" name="Group 126"/>
          <p:cNvGrpSpPr/>
          <p:nvPr/>
        </p:nvGrpSpPr>
        <p:grpSpPr>
          <a:xfrm>
            <a:off x="7515305" y="2618308"/>
            <a:ext cx="753113" cy="1090507"/>
            <a:chOff x="6213475" y="1212850"/>
            <a:chExt cx="595313" cy="862013"/>
          </a:xfrm>
        </p:grpSpPr>
        <p:sp>
          <p:nvSpPr>
            <p:cNvPr id="128" name="Freeform 166"/>
            <p:cNvSpPr>
              <a:spLocks/>
            </p:cNvSpPr>
            <p:nvPr/>
          </p:nvSpPr>
          <p:spPr bwMode="auto">
            <a:xfrm>
              <a:off x="6213475" y="1409700"/>
              <a:ext cx="100013" cy="117475"/>
            </a:xfrm>
            <a:custGeom>
              <a:avLst/>
              <a:gdLst>
                <a:gd name="T0" fmla="*/ 6 w 29"/>
                <a:gd name="T1" fmla="*/ 34 h 34"/>
                <a:gd name="T2" fmla="*/ 29 w 29"/>
                <a:gd name="T3" fmla="*/ 34 h 34"/>
                <a:gd name="T4" fmla="*/ 29 w 29"/>
                <a:gd name="T5" fmla="*/ 0 h 34"/>
                <a:gd name="T6" fmla="*/ 6 w 29"/>
                <a:gd name="T7" fmla="*/ 0 h 34"/>
                <a:gd name="T8" fmla="*/ 0 w 29"/>
                <a:gd name="T9" fmla="*/ 6 h 34"/>
                <a:gd name="T10" fmla="*/ 0 w 29"/>
                <a:gd name="T11" fmla="*/ 28 h 34"/>
                <a:gd name="T12" fmla="*/ 6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6" y="34"/>
                  </a:moveTo>
                  <a:cubicBezTo>
                    <a:pt x="29" y="34"/>
                    <a:pt x="29" y="34"/>
                    <a:pt x="29" y="34"/>
                  </a:cubicBezTo>
                  <a:cubicBezTo>
                    <a:pt x="29" y="0"/>
                    <a:pt x="29" y="0"/>
                    <a:pt x="29" y="0"/>
                  </a:cubicBezTo>
                  <a:cubicBezTo>
                    <a:pt x="6" y="0"/>
                    <a:pt x="6" y="0"/>
                    <a:pt x="6" y="0"/>
                  </a:cubicBezTo>
                  <a:cubicBezTo>
                    <a:pt x="3" y="0"/>
                    <a:pt x="0" y="3"/>
                    <a:pt x="0" y="6"/>
                  </a:cubicBezTo>
                  <a:cubicBezTo>
                    <a:pt x="0" y="28"/>
                    <a:pt x="0" y="28"/>
                    <a:pt x="0" y="28"/>
                  </a:cubicBezTo>
                  <a:cubicBezTo>
                    <a:pt x="0" y="31"/>
                    <a:pt x="3" y="34"/>
                    <a:pt x="6"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9" name="Rectangle 167"/>
            <p:cNvSpPr>
              <a:spLocks noChangeArrowheads="1"/>
            </p:cNvSpPr>
            <p:nvPr/>
          </p:nvSpPr>
          <p:spPr bwMode="auto">
            <a:xfrm>
              <a:off x="6251575"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0" name="Rectangle 168"/>
            <p:cNvSpPr>
              <a:spLocks noChangeArrowheads="1"/>
            </p:cNvSpPr>
            <p:nvPr/>
          </p:nvSpPr>
          <p:spPr bwMode="auto">
            <a:xfrm>
              <a:off x="6251575"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1" name="Rectangle 169"/>
            <p:cNvSpPr>
              <a:spLocks noChangeArrowheads="1"/>
            </p:cNvSpPr>
            <p:nvPr/>
          </p:nvSpPr>
          <p:spPr bwMode="auto">
            <a:xfrm>
              <a:off x="6251575"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2" name="Rectangle 170"/>
            <p:cNvSpPr>
              <a:spLocks noChangeArrowheads="1"/>
            </p:cNvSpPr>
            <p:nvPr/>
          </p:nvSpPr>
          <p:spPr bwMode="auto">
            <a:xfrm>
              <a:off x="6251575"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3" name="Freeform 171"/>
            <p:cNvSpPr>
              <a:spLocks/>
            </p:cNvSpPr>
            <p:nvPr/>
          </p:nvSpPr>
          <p:spPr bwMode="auto">
            <a:xfrm>
              <a:off x="6226175" y="1595438"/>
              <a:ext cx="84138" cy="123825"/>
            </a:xfrm>
            <a:custGeom>
              <a:avLst/>
              <a:gdLst>
                <a:gd name="T0" fmla="*/ 24 w 24"/>
                <a:gd name="T1" fmla="*/ 29 h 36"/>
                <a:gd name="T2" fmla="*/ 17 w 24"/>
                <a:gd name="T3" fmla="*/ 36 h 36"/>
                <a:gd name="T4" fmla="*/ 7 w 24"/>
                <a:gd name="T5" fmla="*/ 36 h 36"/>
                <a:gd name="T6" fmla="*/ 0 w 24"/>
                <a:gd name="T7" fmla="*/ 29 h 36"/>
                <a:gd name="T8" fmla="*/ 0 w 24"/>
                <a:gd name="T9" fmla="*/ 7 h 36"/>
                <a:gd name="T10" fmla="*/ 7 w 24"/>
                <a:gd name="T11" fmla="*/ 0 h 36"/>
                <a:gd name="T12" fmla="*/ 17 w 24"/>
                <a:gd name="T13" fmla="*/ 0 h 36"/>
                <a:gd name="T14" fmla="*/ 24 w 24"/>
                <a:gd name="T15" fmla="*/ 7 h 36"/>
                <a:gd name="T16" fmla="*/ 24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24" y="29"/>
                  </a:moveTo>
                  <a:cubicBezTo>
                    <a:pt x="24" y="32"/>
                    <a:pt x="21" y="36"/>
                    <a:pt x="17" y="36"/>
                  </a:cubicBezTo>
                  <a:cubicBezTo>
                    <a:pt x="7" y="36"/>
                    <a:pt x="7" y="36"/>
                    <a:pt x="7" y="36"/>
                  </a:cubicBezTo>
                  <a:cubicBezTo>
                    <a:pt x="3" y="36"/>
                    <a:pt x="0" y="32"/>
                    <a:pt x="0" y="29"/>
                  </a:cubicBezTo>
                  <a:cubicBezTo>
                    <a:pt x="0" y="7"/>
                    <a:pt x="0" y="7"/>
                    <a:pt x="0" y="7"/>
                  </a:cubicBezTo>
                  <a:cubicBezTo>
                    <a:pt x="0" y="4"/>
                    <a:pt x="3" y="0"/>
                    <a:pt x="7" y="0"/>
                  </a:cubicBezTo>
                  <a:cubicBezTo>
                    <a:pt x="17" y="0"/>
                    <a:pt x="17" y="0"/>
                    <a:pt x="17" y="0"/>
                  </a:cubicBezTo>
                  <a:cubicBezTo>
                    <a:pt x="21" y="0"/>
                    <a:pt x="24" y="4"/>
                    <a:pt x="24" y="7"/>
                  </a:cubicBezTo>
                  <a:lnTo>
                    <a:pt x="24"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4" name="Rectangle 172"/>
            <p:cNvSpPr>
              <a:spLocks noChangeArrowheads="1"/>
            </p:cNvSpPr>
            <p:nvPr/>
          </p:nvSpPr>
          <p:spPr bwMode="auto">
            <a:xfrm>
              <a:off x="6407150" y="1589088"/>
              <a:ext cx="214313" cy="11747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5" name="Rectangle 173"/>
            <p:cNvSpPr>
              <a:spLocks noChangeArrowheads="1"/>
            </p:cNvSpPr>
            <p:nvPr/>
          </p:nvSpPr>
          <p:spPr bwMode="auto">
            <a:xfrm>
              <a:off x="6407150" y="1565275"/>
              <a:ext cx="214313"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6" name="Rectangle 174"/>
            <p:cNvSpPr>
              <a:spLocks noChangeArrowheads="1"/>
            </p:cNvSpPr>
            <p:nvPr/>
          </p:nvSpPr>
          <p:spPr bwMode="auto">
            <a:xfrm>
              <a:off x="6313488" y="1368425"/>
              <a:ext cx="392113" cy="2000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7" name="Freeform 175"/>
            <p:cNvSpPr>
              <a:spLocks/>
            </p:cNvSpPr>
            <p:nvPr/>
          </p:nvSpPr>
          <p:spPr bwMode="auto">
            <a:xfrm>
              <a:off x="6386513" y="1247775"/>
              <a:ext cx="255588" cy="127000"/>
            </a:xfrm>
            <a:custGeom>
              <a:avLst/>
              <a:gdLst>
                <a:gd name="T0" fmla="*/ 37 w 74"/>
                <a:gd name="T1" fmla="*/ 0 h 37"/>
                <a:gd name="T2" fmla="*/ 0 w 74"/>
                <a:gd name="T3" fmla="*/ 37 h 37"/>
                <a:gd name="T4" fmla="*/ 74 w 74"/>
                <a:gd name="T5" fmla="*/ 37 h 37"/>
                <a:gd name="T6" fmla="*/ 37 w 74"/>
                <a:gd name="T7" fmla="*/ 0 h 37"/>
              </a:gdLst>
              <a:ahLst/>
              <a:cxnLst>
                <a:cxn ang="0">
                  <a:pos x="T0" y="T1"/>
                </a:cxn>
                <a:cxn ang="0">
                  <a:pos x="T2" y="T3"/>
                </a:cxn>
                <a:cxn ang="0">
                  <a:pos x="T4" y="T5"/>
                </a:cxn>
                <a:cxn ang="0">
                  <a:pos x="T6" y="T7"/>
                </a:cxn>
              </a:cxnLst>
              <a:rect l="0" t="0" r="r" b="b"/>
              <a:pathLst>
                <a:path w="74" h="37">
                  <a:moveTo>
                    <a:pt x="37" y="0"/>
                  </a:moveTo>
                  <a:cubicBezTo>
                    <a:pt x="17" y="0"/>
                    <a:pt x="0" y="16"/>
                    <a:pt x="0" y="37"/>
                  </a:cubicBezTo>
                  <a:cubicBezTo>
                    <a:pt x="74" y="37"/>
                    <a:pt x="74" y="37"/>
                    <a:pt x="74" y="37"/>
                  </a:cubicBezTo>
                  <a:cubicBezTo>
                    <a:pt x="74" y="16"/>
                    <a:pt x="57" y="0"/>
                    <a:pt x="3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8" name="Oval 176"/>
            <p:cNvSpPr>
              <a:spLocks noChangeArrowheads="1"/>
            </p:cNvSpPr>
            <p:nvPr/>
          </p:nvSpPr>
          <p:spPr bwMode="auto">
            <a:xfrm>
              <a:off x="6434138"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9" name="Oval 177"/>
            <p:cNvSpPr>
              <a:spLocks noChangeArrowheads="1"/>
            </p:cNvSpPr>
            <p:nvPr/>
          </p:nvSpPr>
          <p:spPr bwMode="auto">
            <a:xfrm>
              <a:off x="6559550"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0" name="Freeform 178"/>
            <p:cNvSpPr>
              <a:spLocks/>
            </p:cNvSpPr>
            <p:nvPr/>
          </p:nvSpPr>
          <p:spPr bwMode="auto">
            <a:xfrm>
              <a:off x="6400800" y="1427163"/>
              <a:ext cx="220663" cy="82550"/>
            </a:xfrm>
            <a:custGeom>
              <a:avLst/>
              <a:gdLst>
                <a:gd name="T0" fmla="*/ 64 w 64"/>
                <a:gd name="T1" fmla="*/ 12 h 24"/>
                <a:gd name="T2" fmla="*/ 52 w 64"/>
                <a:gd name="T3" fmla="*/ 24 h 24"/>
                <a:gd name="T4" fmla="*/ 12 w 64"/>
                <a:gd name="T5" fmla="*/ 24 h 24"/>
                <a:gd name="T6" fmla="*/ 0 w 64"/>
                <a:gd name="T7" fmla="*/ 12 h 24"/>
                <a:gd name="T8" fmla="*/ 12 w 64"/>
                <a:gd name="T9" fmla="*/ 0 h 24"/>
                <a:gd name="T10" fmla="*/ 52 w 64"/>
                <a:gd name="T11" fmla="*/ 0 h 24"/>
                <a:gd name="T12" fmla="*/ 64 w 6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64" h="24">
                  <a:moveTo>
                    <a:pt x="64" y="12"/>
                  </a:moveTo>
                  <a:cubicBezTo>
                    <a:pt x="64" y="19"/>
                    <a:pt x="59" y="24"/>
                    <a:pt x="52" y="24"/>
                  </a:cubicBezTo>
                  <a:cubicBezTo>
                    <a:pt x="12" y="24"/>
                    <a:pt x="12" y="24"/>
                    <a:pt x="12" y="24"/>
                  </a:cubicBezTo>
                  <a:cubicBezTo>
                    <a:pt x="5" y="24"/>
                    <a:pt x="0" y="19"/>
                    <a:pt x="0" y="12"/>
                  </a:cubicBezTo>
                  <a:cubicBezTo>
                    <a:pt x="0" y="6"/>
                    <a:pt x="5" y="0"/>
                    <a:pt x="12" y="0"/>
                  </a:cubicBezTo>
                  <a:cubicBezTo>
                    <a:pt x="52" y="0"/>
                    <a:pt x="52" y="0"/>
                    <a:pt x="52" y="0"/>
                  </a:cubicBezTo>
                  <a:cubicBezTo>
                    <a:pt x="59" y="0"/>
                    <a:pt x="64" y="6"/>
                    <a:pt x="6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1" name="Freeform 179"/>
            <p:cNvSpPr>
              <a:spLocks/>
            </p:cNvSpPr>
            <p:nvPr/>
          </p:nvSpPr>
          <p:spPr bwMode="auto">
            <a:xfrm>
              <a:off x="6503988"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2" name="Freeform 180"/>
            <p:cNvSpPr>
              <a:spLocks/>
            </p:cNvSpPr>
            <p:nvPr/>
          </p:nvSpPr>
          <p:spPr bwMode="auto">
            <a:xfrm>
              <a:off x="6480175"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3" name="Freeform 181"/>
            <p:cNvSpPr>
              <a:spLocks/>
            </p:cNvSpPr>
            <p:nvPr/>
          </p:nvSpPr>
          <p:spPr bwMode="auto">
            <a:xfrm>
              <a:off x="6456363"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4" name="Freeform 182"/>
            <p:cNvSpPr>
              <a:spLocks/>
            </p:cNvSpPr>
            <p:nvPr/>
          </p:nvSpPr>
          <p:spPr bwMode="auto">
            <a:xfrm>
              <a:off x="6430963"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5" name="Freeform 183"/>
            <p:cNvSpPr>
              <a:spLocks/>
            </p:cNvSpPr>
            <p:nvPr/>
          </p:nvSpPr>
          <p:spPr bwMode="auto">
            <a:xfrm>
              <a:off x="6580188" y="1447800"/>
              <a:ext cx="11113" cy="47625"/>
            </a:xfrm>
            <a:custGeom>
              <a:avLst/>
              <a:gdLst>
                <a:gd name="T0" fmla="*/ 3 w 3"/>
                <a:gd name="T1" fmla="*/ 13 h 14"/>
                <a:gd name="T2" fmla="*/ 1 w 3"/>
                <a:gd name="T3" fmla="*/ 14 h 14"/>
                <a:gd name="T4" fmla="*/ 0 w 3"/>
                <a:gd name="T5" fmla="*/ 13 h 14"/>
                <a:gd name="T6" fmla="*/ 0 w 3"/>
                <a:gd name="T7" fmla="*/ 1 h 14"/>
                <a:gd name="T8" fmla="*/ 1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1" y="14"/>
                  </a:cubicBezTo>
                  <a:cubicBezTo>
                    <a:pt x="0" y="14"/>
                    <a:pt x="0" y="14"/>
                    <a:pt x="0" y="13"/>
                  </a:cubicBezTo>
                  <a:cubicBezTo>
                    <a:pt x="0" y="1"/>
                    <a:pt x="0" y="1"/>
                    <a:pt x="0" y="1"/>
                  </a:cubicBezTo>
                  <a:cubicBezTo>
                    <a:pt x="0" y="1"/>
                    <a:pt x="0" y="0"/>
                    <a:pt x="1"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6" name="Freeform 184"/>
            <p:cNvSpPr>
              <a:spLocks/>
            </p:cNvSpPr>
            <p:nvPr/>
          </p:nvSpPr>
          <p:spPr bwMode="auto">
            <a:xfrm>
              <a:off x="6556375"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7" name="Freeform 185"/>
            <p:cNvSpPr>
              <a:spLocks/>
            </p:cNvSpPr>
            <p:nvPr/>
          </p:nvSpPr>
          <p:spPr bwMode="auto">
            <a:xfrm>
              <a:off x="6532563"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8" name="Freeform 186"/>
            <p:cNvSpPr>
              <a:spLocks/>
            </p:cNvSpPr>
            <p:nvPr/>
          </p:nvSpPr>
          <p:spPr bwMode="auto">
            <a:xfrm>
              <a:off x="6357938" y="1692275"/>
              <a:ext cx="301625" cy="85725"/>
            </a:xfrm>
            <a:custGeom>
              <a:avLst/>
              <a:gdLst>
                <a:gd name="T0" fmla="*/ 7 w 87"/>
                <a:gd name="T1" fmla="*/ 25 h 25"/>
                <a:gd name="T2" fmla="*/ 0 w 87"/>
                <a:gd name="T3" fmla="*/ 18 h 25"/>
                <a:gd name="T4" fmla="*/ 0 w 87"/>
                <a:gd name="T5" fmla="*/ 7 h 25"/>
                <a:gd name="T6" fmla="*/ 7 w 87"/>
                <a:gd name="T7" fmla="*/ 0 h 25"/>
                <a:gd name="T8" fmla="*/ 80 w 87"/>
                <a:gd name="T9" fmla="*/ 0 h 25"/>
                <a:gd name="T10" fmla="*/ 87 w 87"/>
                <a:gd name="T11" fmla="*/ 7 h 25"/>
                <a:gd name="T12" fmla="*/ 87 w 87"/>
                <a:gd name="T13" fmla="*/ 18 h 25"/>
                <a:gd name="T14" fmla="*/ 80 w 87"/>
                <a:gd name="T15" fmla="*/ 25 h 25"/>
                <a:gd name="T16" fmla="*/ 7 w 87"/>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5">
                  <a:moveTo>
                    <a:pt x="7" y="25"/>
                  </a:moveTo>
                  <a:cubicBezTo>
                    <a:pt x="3" y="25"/>
                    <a:pt x="0" y="21"/>
                    <a:pt x="0" y="18"/>
                  </a:cubicBezTo>
                  <a:cubicBezTo>
                    <a:pt x="0" y="7"/>
                    <a:pt x="0" y="7"/>
                    <a:pt x="0" y="7"/>
                  </a:cubicBezTo>
                  <a:cubicBezTo>
                    <a:pt x="0" y="3"/>
                    <a:pt x="3" y="0"/>
                    <a:pt x="7" y="0"/>
                  </a:cubicBezTo>
                  <a:cubicBezTo>
                    <a:pt x="80" y="0"/>
                    <a:pt x="80" y="0"/>
                    <a:pt x="80" y="0"/>
                  </a:cubicBezTo>
                  <a:cubicBezTo>
                    <a:pt x="84" y="0"/>
                    <a:pt x="87" y="3"/>
                    <a:pt x="87" y="7"/>
                  </a:cubicBezTo>
                  <a:cubicBezTo>
                    <a:pt x="87" y="18"/>
                    <a:pt x="87" y="18"/>
                    <a:pt x="87" y="18"/>
                  </a:cubicBezTo>
                  <a:cubicBezTo>
                    <a:pt x="87" y="21"/>
                    <a:pt x="84" y="25"/>
                    <a:pt x="80" y="25"/>
                  </a:cubicBezTo>
                  <a:lnTo>
                    <a:pt x="7" y="25"/>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9" name="Rectangle 187"/>
            <p:cNvSpPr>
              <a:spLocks noChangeArrowheads="1"/>
            </p:cNvSpPr>
            <p:nvPr/>
          </p:nvSpPr>
          <p:spPr bwMode="auto">
            <a:xfrm>
              <a:off x="6413500"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0" name="Rectangle 188"/>
            <p:cNvSpPr>
              <a:spLocks noChangeArrowheads="1"/>
            </p:cNvSpPr>
            <p:nvPr/>
          </p:nvSpPr>
          <p:spPr bwMode="auto">
            <a:xfrm>
              <a:off x="6413500"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1" name="Rectangle 189"/>
            <p:cNvSpPr>
              <a:spLocks noChangeArrowheads="1"/>
            </p:cNvSpPr>
            <p:nvPr/>
          </p:nvSpPr>
          <p:spPr bwMode="auto">
            <a:xfrm>
              <a:off x="6583363"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2" name="Rectangle 190"/>
            <p:cNvSpPr>
              <a:spLocks noChangeArrowheads="1"/>
            </p:cNvSpPr>
            <p:nvPr/>
          </p:nvSpPr>
          <p:spPr bwMode="auto">
            <a:xfrm>
              <a:off x="6583363"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3" name="Freeform 191"/>
            <p:cNvSpPr>
              <a:spLocks/>
            </p:cNvSpPr>
            <p:nvPr/>
          </p:nvSpPr>
          <p:spPr bwMode="auto">
            <a:xfrm>
              <a:off x="6650038" y="1309688"/>
              <a:ext cx="23813" cy="44450"/>
            </a:xfrm>
            <a:custGeom>
              <a:avLst/>
              <a:gdLst>
                <a:gd name="T0" fmla="*/ 0 w 7"/>
                <a:gd name="T1" fmla="*/ 0 h 13"/>
                <a:gd name="T2" fmla="*/ 0 w 7"/>
                <a:gd name="T3" fmla="*/ 0 h 13"/>
                <a:gd name="T4" fmla="*/ 0 w 7"/>
                <a:gd name="T5" fmla="*/ 13 h 13"/>
                <a:gd name="T6" fmla="*/ 0 w 7"/>
                <a:gd name="T7" fmla="*/ 13 h 13"/>
                <a:gd name="T8" fmla="*/ 7 w 7"/>
                <a:gd name="T9" fmla="*/ 7 h 13"/>
                <a:gd name="T10" fmla="*/ 0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0" y="0"/>
                  </a:moveTo>
                  <a:cubicBezTo>
                    <a:pt x="0" y="0"/>
                    <a:pt x="0" y="0"/>
                    <a:pt x="0" y="0"/>
                  </a:cubicBezTo>
                  <a:cubicBezTo>
                    <a:pt x="0" y="13"/>
                    <a:pt x="0" y="13"/>
                    <a:pt x="0" y="13"/>
                  </a:cubicBezTo>
                  <a:cubicBezTo>
                    <a:pt x="0" y="13"/>
                    <a:pt x="0" y="13"/>
                    <a:pt x="0" y="13"/>
                  </a:cubicBezTo>
                  <a:cubicBezTo>
                    <a:pt x="4" y="13"/>
                    <a:pt x="7" y="10"/>
                    <a:pt x="7" y="7"/>
                  </a:cubicBezTo>
                  <a:cubicBezTo>
                    <a:pt x="7" y="3"/>
                    <a:pt x="4" y="0"/>
                    <a:pt x="0"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4" name="Rectangle 192"/>
            <p:cNvSpPr>
              <a:spLocks noChangeArrowheads="1"/>
            </p:cNvSpPr>
            <p:nvPr/>
          </p:nvSpPr>
          <p:spPr bwMode="auto">
            <a:xfrm>
              <a:off x="6650038" y="1212850"/>
              <a:ext cx="6350"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5" name="Freeform 193"/>
            <p:cNvSpPr>
              <a:spLocks/>
            </p:cNvSpPr>
            <p:nvPr/>
          </p:nvSpPr>
          <p:spPr bwMode="auto">
            <a:xfrm>
              <a:off x="6354763" y="1309688"/>
              <a:ext cx="25400" cy="44450"/>
            </a:xfrm>
            <a:custGeom>
              <a:avLst/>
              <a:gdLst>
                <a:gd name="T0" fmla="*/ 7 w 7"/>
                <a:gd name="T1" fmla="*/ 0 h 13"/>
                <a:gd name="T2" fmla="*/ 7 w 7"/>
                <a:gd name="T3" fmla="*/ 0 h 13"/>
                <a:gd name="T4" fmla="*/ 7 w 7"/>
                <a:gd name="T5" fmla="*/ 13 h 13"/>
                <a:gd name="T6" fmla="*/ 7 w 7"/>
                <a:gd name="T7" fmla="*/ 13 h 13"/>
                <a:gd name="T8" fmla="*/ 0 w 7"/>
                <a:gd name="T9" fmla="*/ 7 h 13"/>
                <a:gd name="T10" fmla="*/ 7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7" y="0"/>
                  </a:moveTo>
                  <a:cubicBezTo>
                    <a:pt x="7" y="0"/>
                    <a:pt x="7" y="0"/>
                    <a:pt x="7" y="0"/>
                  </a:cubicBezTo>
                  <a:cubicBezTo>
                    <a:pt x="7" y="13"/>
                    <a:pt x="7" y="13"/>
                    <a:pt x="7" y="13"/>
                  </a:cubicBezTo>
                  <a:cubicBezTo>
                    <a:pt x="7" y="13"/>
                    <a:pt x="7" y="13"/>
                    <a:pt x="7" y="13"/>
                  </a:cubicBezTo>
                  <a:cubicBezTo>
                    <a:pt x="3" y="13"/>
                    <a:pt x="0" y="10"/>
                    <a:pt x="0" y="7"/>
                  </a:cubicBezTo>
                  <a:cubicBezTo>
                    <a:pt x="0" y="3"/>
                    <a:pt x="3" y="0"/>
                    <a:pt x="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6" name="Rectangle 194"/>
            <p:cNvSpPr>
              <a:spLocks noChangeArrowheads="1"/>
            </p:cNvSpPr>
            <p:nvPr/>
          </p:nvSpPr>
          <p:spPr bwMode="auto">
            <a:xfrm>
              <a:off x="6372225" y="1212850"/>
              <a:ext cx="7938"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7" name="Freeform 195"/>
            <p:cNvSpPr>
              <a:spLocks/>
            </p:cNvSpPr>
            <p:nvPr/>
          </p:nvSpPr>
          <p:spPr bwMode="auto">
            <a:xfrm>
              <a:off x="6372225"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4" y="6"/>
                    <a:pt x="29" y="0"/>
                    <a:pt x="22" y="0"/>
                  </a:cubicBezTo>
                  <a:cubicBezTo>
                    <a:pt x="13" y="0"/>
                    <a:pt x="13" y="0"/>
                    <a:pt x="13" y="0"/>
                  </a:cubicBezTo>
                  <a:cubicBezTo>
                    <a:pt x="6" y="0"/>
                    <a:pt x="0"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8" name="Rectangle 196"/>
            <p:cNvSpPr>
              <a:spLocks noChangeArrowheads="1"/>
            </p:cNvSpPr>
            <p:nvPr/>
          </p:nvSpPr>
          <p:spPr bwMode="auto">
            <a:xfrm>
              <a:off x="6372225"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9" name="Freeform 197"/>
            <p:cNvSpPr>
              <a:spLocks/>
            </p:cNvSpPr>
            <p:nvPr/>
          </p:nvSpPr>
          <p:spPr bwMode="auto">
            <a:xfrm>
              <a:off x="6542088"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5" y="6"/>
                    <a:pt x="29" y="0"/>
                    <a:pt x="22" y="0"/>
                  </a:cubicBezTo>
                  <a:cubicBezTo>
                    <a:pt x="13" y="0"/>
                    <a:pt x="13" y="0"/>
                    <a:pt x="13" y="0"/>
                  </a:cubicBezTo>
                  <a:cubicBezTo>
                    <a:pt x="6" y="0"/>
                    <a:pt x="1"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0" name="Rectangle 198"/>
            <p:cNvSpPr>
              <a:spLocks noChangeArrowheads="1"/>
            </p:cNvSpPr>
            <p:nvPr/>
          </p:nvSpPr>
          <p:spPr bwMode="auto">
            <a:xfrm>
              <a:off x="6542088"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1" name="Freeform 199"/>
            <p:cNvSpPr>
              <a:spLocks/>
            </p:cNvSpPr>
            <p:nvPr/>
          </p:nvSpPr>
          <p:spPr bwMode="auto">
            <a:xfrm>
              <a:off x="6213475" y="1789113"/>
              <a:ext cx="114300" cy="96838"/>
            </a:xfrm>
            <a:custGeom>
              <a:avLst/>
              <a:gdLst>
                <a:gd name="T0" fmla="*/ 10 w 33"/>
                <a:gd name="T1" fmla="*/ 22 h 28"/>
                <a:gd name="T2" fmla="*/ 8 w 33"/>
                <a:gd name="T3" fmla="*/ 16 h 28"/>
                <a:gd name="T4" fmla="*/ 16 w 33"/>
                <a:gd name="T5" fmla="*/ 8 h 28"/>
                <a:gd name="T6" fmla="*/ 25 w 33"/>
                <a:gd name="T7" fmla="*/ 16 h 28"/>
                <a:gd name="T8" fmla="*/ 22 w 33"/>
                <a:gd name="T9" fmla="*/ 22 h 28"/>
                <a:gd name="T10" fmla="*/ 28 w 33"/>
                <a:gd name="T11" fmla="*/ 28 h 28"/>
                <a:gd name="T12" fmla="*/ 33 w 33"/>
                <a:gd name="T13" fmla="*/ 16 h 28"/>
                <a:gd name="T14" fmla="*/ 16 w 33"/>
                <a:gd name="T15" fmla="*/ 0 h 28"/>
                <a:gd name="T16" fmla="*/ 0 w 33"/>
                <a:gd name="T17" fmla="*/ 16 h 28"/>
                <a:gd name="T18" fmla="*/ 4 w 33"/>
                <a:gd name="T19" fmla="*/ 28 h 28"/>
                <a:gd name="T20" fmla="*/ 10 w 33"/>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8">
                  <a:moveTo>
                    <a:pt x="10" y="22"/>
                  </a:moveTo>
                  <a:cubicBezTo>
                    <a:pt x="9" y="21"/>
                    <a:pt x="8" y="19"/>
                    <a:pt x="8" y="16"/>
                  </a:cubicBezTo>
                  <a:cubicBezTo>
                    <a:pt x="8" y="12"/>
                    <a:pt x="12" y="8"/>
                    <a:pt x="16" y="8"/>
                  </a:cubicBezTo>
                  <a:cubicBezTo>
                    <a:pt x="21" y="8"/>
                    <a:pt x="25" y="12"/>
                    <a:pt x="25" y="16"/>
                  </a:cubicBezTo>
                  <a:cubicBezTo>
                    <a:pt x="25" y="19"/>
                    <a:pt x="24" y="21"/>
                    <a:pt x="22" y="22"/>
                  </a:cubicBezTo>
                  <a:cubicBezTo>
                    <a:pt x="28" y="28"/>
                    <a:pt x="28" y="28"/>
                    <a:pt x="28" y="28"/>
                  </a:cubicBezTo>
                  <a:cubicBezTo>
                    <a:pt x="31" y="25"/>
                    <a:pt x="33" y="21"/>
                    <a:pt x="33" y="16"/>
                  </a:cubicBezTo>
                  <a:cubicBezTo>
                    <a:pt x="33" y="7"/>
                    <a:pt x="25" y="0"/>
                    <a:pt x="16" y="0"/>
                  </a:cubicBezTo>
                  <a:cubicBezTo>
                    <a:pt x="7" y="0"/>
                    <a:pt x="0" y="7"/>
                    <a:pt x="0" y="16"/>
                  </a:cubicBezTo>
                  <a:cubicBezTo>
                    <a:pt x="0" y="21"/>
                    <a:pt x="1" y="25"/>
                    <a:pt x="4" y="28"/>
                  </a:cubicBezTo>
                  <a:lnTo>
                    <a:pt x="10"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2" name="Freeform 200"/>
            <p:cNvSpPr>
              <a:spLocks/>
            </p:cNvSpPr>
            <p:nvPr/>
          </p:nvSpPr>
          <p:spPr bwMode="auto">
            <a:xfrm>
              <a:off x="6705600" y="1409700"/>
              <a:ext cx="100013" cy="117475"/>
            </a:xfrm>
            <a:custGeom>
              <a:avLst/>
              <a:gdLst>
                <a:gd name="T0" fmla="*/ 23 w 29"/>
                <a:gd name="T1" fmla="*/ 34 h 34"/>
                <a:gd name="T2" fmla="*/ 0 w 29"/>
                <a:gd name="T3" fmla="*/ 34 h 34"/>
                <a:gd name="T4" fmla="*/ 0 w 29"/>
                <a:gd name="T5" fmla="*/ 0 h 34"/>
                <a:gd name="T6" fmla="*/ 23 w 29"/>
                <a:gd name="T7" fmla="*/ 0 h 34"/>
                <a:gd name="T8" fmla="*/ 29 w 29"/>
                <a:gd name="T9" fmla="*/ 6 h 34"/>
                <a:gd name="T10" fmla="*/ 29 w 29"/>
                <a:gd name="T11" fmla="*/ 28 h 34"/>
                <a:gd name="T12" fmla="*/ 23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23" y="34"/>
                  </a:moveTo>
                  <a:cubicBezTo>
                    <a:pt x="0" y="34"/>
                    <a:pt x="0" y="34"/>
                    <a:pt x="0" y="34"/>
                  </a:cubicBezTo>
                  <a:cubicBezTo>
                    <a:pt x="0" y="0"/>
                    <a:pt x="0" y="0"/>
                    <a:pt x="0" y="0"/>
                  </a:cubicBezTo>
                  <a:cubicBezTo>
                    <a:pt x="23" y="0"/>
                    <a:pt x="23" y="0"/>
                    <a:pt x="23" y="0"/>
                  </a:cubicBezTo>
                  <a:cubicBezTo>
                    <a:pt x="26" y="0"/>
                    <a:pt x="29" y="3"/>
                    <a:pt x="29" y="6"/>
                  </a:cubicBezTo>
                  <a:cubicBezTo>
                    <a:pt x="29" y="28"/>
                    <a:pt x="29" y="28"/>
                    <a:pt x="29" y="28"/>
                  </a:cubicBezTo>
                  <a:cubicBezTo>
                    <a:pt x="29" y="31"/>
                    <a:pt x="26" y="34"/>
                    <a:pt x="23"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3" name="Rectangle 201"/>
            <p:cNvSpPr>
              <a:spLocks noChangeArrowheads="1"/>
            </p:cNvSpPr>
            <p:nvPr/>
          </p:nvSpPr>
          <p:spPr bwMode="auto">
            <a:xfrm>
              <a:off x="6729413"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4" name="Rectangle 202"/>
            <p:cNvSpPr>
              <a:spLocks noChangeArrowheads="1"/>
            </p:cNvSpPr>
            <p:nvPr/>
          </p:nvSpPr>
          <p:spPr bwMode="auto">
            <a:xfrm>
              <a:off x="6729413"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5" name="Rectangle 203"/>
            <p:cNvSpPr>
              <a:spLocks noChangeArrowheads="1"/>
            </p:cNvSpPr>
            <p:nvPr/>
          </p:nvSpPr>
          <p:spPr bwMode="auto">
            <a:xfrm>
              <a:off x="6729413"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6" name="Rectangle 204"/>
            <p:cNvSpPr>
              <a:spLocks noChangeArrowheads="1"/>
            </p:cNvSpPr>
            <p:nvPr/>
          </p:nvSpPr>
          <p:spPr bwMode="auto">
            <a:xfrm>
              <a:off x="6729413"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7" name="Freeform 206"/>
            <p:cNvSpPr>
              <a:spLocks/>
            </p:cNvSpPr>
            <p:nvPr/>
          </p:nvSpPr>
          <p:spPr bwMode="auto">
            <a:xfrm>
              <a:off x="6708775" y="1595438"/>
              <a:ext cx="82550" cy="123825"/>
            </a:xfrm>
            <a:custGeom>
              <a:avLst/>
              <a:gdLst>
                <a:gd name="T0" fmla="*/ 0 w 24"/>
                <a:gd name="T1" fmla="*/ 29 h 36"/>
                <a:gd name="T2" fmla="*/ 7 w 24"/>
                <a:gd name="T3" fmla="*/ 36 h 36"/>
                <a:gd name="T4" fmla="*/ 17 w 24"/>
                <a:gd name="T5" fmla="*/ 36 h 36"/>
                <a:gd name="T6" fmla="*/ 24 w 24"/>
                <a:gd name="T7" fmla="*/ 29 h 36"/>
                <a:gd name="T8" fmla="*/ 24 w 24"/>
                <a:gd name="T9" fmla="*/ 7 h 36"/>
                <a:gd name="T10" fmla="*/ 17 w 24"/>
                <a:gd name="T11" fmla="*/ 0 h 36"/>
                <a:gd name="T12" fmla="*/ 7 w 24"/>
                <a:gd name="T13" fmla="*/ 0 h 36"/>
                <a:gd name="T14" fmla="*/ 0 w 24"/>
                <a:gd name="T15" fmla="*/ 7 h 36"/>
                <a:gd name="T16" fmla="*/ 0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0" y="29"/>
                  </a:moveTo>
                  <a:cubicBezTo>
                    <a:pt x="0" y="32"/>
                    <a:pt x="3" y="36"/>
                    <a:pt x="7" y="36"/>
                  </a:cubicBezTo>
                  <a:cubicBezTo>
                    <a:pt x="17" y="36"/>
                    <a:pt x="17" y="36"/>
                    <a:pt x="17" y="36"/>
                  </a:cubicBezTo>
                  <a:cubicBezTo>
                    <a:pt x="21" y="36"/>
                    <a:pt x="24" y="32"/>
                    <a:pt x="24" y="29"/>
                  </a:cubicBezTo>
                  <a:cubicBezTo>
                    <a:pt x="24" y="7"/>
                    <a:pt x="24" y="7"/>
                    <a:pt x="24" y="7"/>
                  </a:cubicBezTo>
                  <a:cubicBezTo>
                    <a:pt x="24" y="4"/>
                    <a:pt x="21" y="0"/>
                    <a:pt x="17" y="0"/>
                  </a:cubicBezTo>
                  <a:cubicBezTo>
                    <a:pt x="7" y="0"/>
                    <a:pt x="7" y="0"/>
                    <a:pt x="7" y="0"/>
                  </a:cubicBezTo>
                  <a:cubicBezTo>
                    <a:pt x="3" y="0"/>
                    <a:pt x="0" y="4"/>
                    <a:pt x="0" y="7"/>
                  </a:cubicBezTo>
                  <a:lnTo>
                    <a:pt x="0"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8" name="Freeform 207"/>
            <p:cNvSpPr>
              <a:spLocks/>
            </p:cNvSpPr>
            <p:nvPr/>
          </p:nvSpPr>
          <p:spPr bwMode="auto">
            <a:xfrm>
              <a:off x="6691313" y="1789113"/>
              <a:ext cx="117475" cy="96838"/>
            </a:xfrm>
            <a:custGeom>
              <a:avLst/>
              <a:gdLst>
                <a:gd name="T0" fmla="*/ 23 w 34"/>
                <a:gd name="T1" fmla="*/ 22 h 28"/>
                <a:gd name="T2" fmla="*/ 25 w 34"/>
                <a:gd name="T3" fmla="*/ 16 h 28"/>
                <a:gd name="T4" fmla="*/ 17 w 34"/>
                <a:gd name="T5" fmla="*/ 8 h 28"/>
                <a:gd name="T6" fmla="*/ 9 w 34"/>
                <a:gd name="T7" fmla="*/ 16 h 28"/>
                <a:gd name="T8" fmla="*/ 11 w 34"/>
                <a:gd name="T9" fmla="*/ 22 h 28"/>
                <a:gd name="T10" fmla="*/ 5 w 34"/>
                <a:gd name="T11" fmla="*/ 28 h 28"/>
                <a:gd name="T12" fmla="*/ 0 w 34"/>
                <a:gd name="T13" fmla="*/ 16 h 28"/>
                <a:gd name="T14" fmla="*/ 17 w 34"/>
                <a:gd name="T15" fmla="*/ 0 h 28"/>
                <a:gd name="T16" fmla="*/ 34 w 34"/>
                <a:gd name="T17" fmla="*/ 16 h 28"/>
                <a:gd name="T18" fmla="*/ 29 w 34"/>
                <a:gd name="T19" fmla="*/ 28 h 28"/>
                <a:gd name="T20" fmla="*/ 23 w 34"/>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8">
                  <a:moveTo>
                    <a:pt x="23" y="22"/>
                  </a:moveTo>
                  <a:cubicBezTo>
                    <a:pt x="24" y="21"/>
                    <a:pt x="25" y="19"/>
                    <a:pt x="25" y="16"/>
                  </a:cubicBezTo>
                  <a:cubicBezTo>
                    <a:pt x="25" y="12"/>
                    <a:pt x="21" y="8"/>
                    <a:pt x="17" y="8"/>
                  </a:cubicBezTo>
                  <a:cubicBezTo>
                    <a:pt x="12" y="8"/>
                    <a:pt x="9" y="12"/>
                    <a:pt x="9" y="16"/>
                  </a:cubicBezTo>
                  <a:cubicBezTo>
                    <a:pt x="9" y="19"/>
                    <a:pt x="10" y="21"/>
                    <a:pt x="11" y="22"/>
                  </a:cubicBezTo>
                  <a:cubicBezTo>
                    <a:pt x="5" y="28"/>
                    <a:pt x="5" y="28"/>
                    <a:pt x="5" y="28"/>
                  </a:cubicBezTo>
                  <a:cubicBezTo>
                    <a:pt x="2" y="25"/>
                    <a:pt x="0" y="21"/>
                    <a:pt x="0" y="16"/>
                  </a:cubicBezTo>
                  <a:cubicBezTo>
                    <a:pt x="0" y="7"/>
                    <a:pt x="8" y="0"/>
                    <a:pt x="17" y="0"/>
                  </a:cubicBezTo>
                  <a:cubicBezTo>
                    <a:pt x="26" y="0"/>
                    <a:pt x="34" y="7"/>
                    <a:pt x="34" y="16"/>
                  </a:cubicBezTo>
                  <a:cubicBezTo>
                    <a:pt x="34" y="21"/>
                    <a:pt x="32" y="25"/>
                    <a:pt x="29" y="28"/>
                  </a:cubicBezTo>
                  <a:lnTo>
                    <a:pt x="23"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69" name="Group 168"/>
          <p:cNvGrpSpPr/>
          <p:nvPr/>
        </p:nvGrpSpPr>
        <p:grpSpPr>
          <a:xfrm>
            <a:off x="7515305" y="3935506"/>
            <a:ext cx="753113" cy="1090507"/>
            <a:chOff x="6213475" y="1212850"/>
            <a:chExt cx="595313" cy="862013"/>
          </a:xfrm>
        </p:grpSpPr>
        <p:sp>
          <p:nvSpPr>
            <p:cNvPr id="170" name="Freeform 166"/>
            <p:cNvSpPr>
              <a:spLocks/>
            </p:cNvSpPr>
            <p:nvPr/>
          </p:nvSpPr>
          <p:spPr bwMode="auto">
            <a:xfrm>
              <a:off x="6213475" y="1409700"/>
              <a:ext cx="100013" cy="117475"/>
            </a:xfrm>
            <a:custGeom>
              <a:avLst/>
              <a:gdLst>
                <a:gd name="T0" fmla="*/ 6 w 29"/>
                <a:gd name="T1" fmla="*/ 34 h 34"/>
                <a:gd name="T2" fmla="*/ 29 w 29"/>
                <a:gd name="T3" fmla="*/ 34 h 34"/>
                <a:gd name="T4" fmla="*/ 29 w 29"/>
                <a:gd name="T5" fmla="*/ 0 h 34"/>
                <a:gd name="T6" fmla="*/ 6 w 29"/>
                <a:gd name="T7" fmla="*/ 0 h 34"/>
                <a:gd name="T8" fmla="*/ 0 w 29"/>
                <a:gd name="T9" fmla="*/ 6 h 34"/>
                <a:gd name="T10" fmla="*/ 0 w 29"/>
                <a:gd name="T11" fmla="*/ 28 h 34"/>
                <a:gd name="T12" fmla="*/ 6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6" y="34"/>
                  </a:moveTo>
                  <a:cubicBezTo>
                    <a:pt x="29" y="34"/>
                    <a:pt x="29" y="34"/>
                    <a:pt x="29" y="34"/>
                  </a:cubicBezTo>
                  <a:cubicBezTo>
                    <a:pt x="29" y="0"/>
                    <a:pt x="29" y="0"/>
                    <a:pt x="29" y="0"/>
                  </a:cubicBezTo>
                  <a:cubicBezTo>
                    <a:pt x="6" y="0"/>
                    <a:pt x="6" y="0"/>
                    <a:pt x="6" y="0"/>
                  </a:cubicBezTo>
                  <a:cubicBezTo>
                    <a:pt x="3" y="0"/>
                    <a:pt x="0" y="3"/>
                    <a:pt x="0" y="6"/>
                  </a:cubicBezTo>
                  <a:cubicBezTo>
                    <a:pt x="0" y="28"/>
                    <a:pt x="0" y="28"/>
                    <a:pt x="0" y="28"/>
                  </a:cubicBezTo>
                  <a:cubicBezTo>
                    <a:pt x="0" y="31"/>
                    <a:pt x="3" y="34"/>
                    <a:pt x="6"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1" name="Rectangle 167"/>
            <p:cNvSpPr>
              <a:spLocks noChangeArrowheads="1"/>
            </p:cNvSpPr>
            <p:nvPr/>
          </p:nvSpPr>
          <p:spPr bwMode="auto">
            <a:xfrm>
              <a:off x="6251575"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2" name="Rectangle 168"/>
            <p:cNvSpPr>
              <a:spLocks noChangeArrowheads="1"/>
            </p:cNvSpPr>
            <p:nvPr/>
          </p:nvSpPr>
          <p:spPr bwMode="auto">
            <a:xfrm>
              <a:off x="6251575"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3" name="Rectangle 169"/>
            <p:cNvSpPr>
              <a:spLocks noChangeArrowheads="1"/>
            </p:cNvSpPr>
            <p:nvPr/>
          </p:nvSpPr>
          <p:spPr bwMode="auto">
            <a:xfrm>
              <a:off x="6251575"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4" name="Rectangle 170"/>
            <p:cNvSpPr>
              <a:spLocks noChangeArrowheads="1"/>
            </p:cNvSpPr>
            <p:nvPr/>
          </p:nvSpPr>
          <p:spPr bwMode="auto">
            <a:xfrm>
              <a:off x="6251575"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5" name="Freeform 171"/>
            <p:cNvSpPr>
              <a:spLocks/>
            </p:cNvSpPr>
            <p:nvPr/>
          </p:nvSpPr>
          <p:spPr bwMode="auto">
            <a:xfrm>
              <a:off x="6226175" y="1595438"/>
              <a:ext cx="84138" cy="123825"/>
            </a:xfrm>
            <a:custGeom>
              <a:avLst/>
              <a:gdLst>
                <a:gd name="T0" fmla="*/ 24 w 24"/>
                <a:gd name="T1" fmla="*/ 29 h 36"/>
                <a:gd name="T2" fmla="*/ 17 w 24"/>
                <a:gd name="T3" fmla="*/ 36 h 36"/>
                <a:gd name="T4" fmla="*/ 7 w 24"/>
                <a:gd name="T5" fmla="*/ 36 h 36"/>
                <a:gd name="T6" fmla="*/ 0 w 24"/>
                <a:gd name="T7" fmla="*/ 29 h 36"/>
                <a:gd name="T8" fmla="*/ 0 w 24"/>
                <a:gd name="T9" fmla="*/ 7 h 36"/>
                <a:gd name="T10" fmla="*/ 7 w 24"/>
                <a:gd name="T11" fmla="*/ 0 h 36"/>
                <a:gd name="T12" fmla="*/ 17 w 24"/>
                <a:gd name="T13" fmla="*/ 0 h 36"/>
                <a:gd name="T14" fmla="*/ 24 w 24"/>
                <a:gd name="T15" fmla="*/ 7 h 36"/>
                <a:gd name="T16" fmla="*/ 24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24" y="29"/>
                  </a:moveTo>
                  <a:cubicBezTo>
                    <a:pt x="24" y="32"/>
                    <a:pt x="21" y="36"/>
                    <a:pt x="17" y="36"/>
                  </a:cubicBezTo>
                  <a:cubicBezTo>
                    <a:pt x="7" y="36"/>
                    <a:pt x="7" y="36"/>
                    <a:pt x="7" y="36"/>
                  </a:cubicBezTo>
                  <a:cubicBezTo>
                    <a:pt x="3" y="36"/>
                    <a:pt x="0" y="32"/>
                    <a:pt x="0" y="29"/>
                  </a:cubicBezTo>
                  <a:cubicBezTo>
                    <a:pt x="0" y="7"/>
                    <a:pt x="0" y="7"/>
                    <a:pt x="0" y="7"/>
                  </a:cubicBezTo>
                  <a:cubicBezTo>
                    <a:pt x="0" y="4"/>
                    <a:pt x="3" y="0"/>
                    <a:pt x="7" y="0"/>
                  </a:cubicBezTo>
                  <a:cubicBezTo>
                    <a:pt x="17" y="0"/>
                    <a:pt x="17" y="0"/>
                    <a:pt x="17" y="0"/>
                  </a:cubicBezTo>
                  <a:cubicBezTo>
                    <a:pt x="21" y="0"/>
                    <a:pt x="24" y="4"/>
                    <a:pt x="24" y="7"/>
                  </a:cubicBezTo>
                  <a:lnTo>
                    <a:pt x="24"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6" name="Rectangle 172"/>
            <p:cNvSpPr>
              <a:spLocks noChangeArrowheads="1"/>
            </p:cNvSpPr>
            <p:nvPr/>
          </p:nvSpPr>
          <p:spPr bwMode="auto">
            <a:xfrm>
              <a:off x="6407150" y="1589088"/>
              <a:ext cx="214313" cy="11747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7" name="Rectangle 173"/>
            <p:cNvSpPr>
              <a:spLocks noChangeArrowheads="1"/>
            </p:cNvSpPr>
            <p:nvPr/>
          </p:nvSpPr>
          <p:spPr bwMode="auto">
            <a:xfrm>
              <a:off x="6407150" y="1565275"/>
              <a:ext cx="214313"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8" name="Rectangle 174"/>
            <p:cNvSpPr>
              <a:spLocks noChangeArrowheads="1"/>
            </p:cNvSpPr>
            <p:nvPr/>
          </p:nvSpPr>
          <p:spPr bwMode="auto">
            <a:xfrm>
              <a:off x="6313488" y="1368425"/>
              <a:ext cx="392113" cy="2000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9" name="Freeform 175"/>
            <p:cNvSpPr>
              <a:spLocks/>
            </p:cNvSpPr>
            <p:nvPr/>
          </p:nvSpPr>
          <p:spPr bwMode="auto">
            <a:xfrm>
              <a:off x="6386513" y="1247775"/>
              <a:ext cx="255588" cy="127000"/>
            </a:xfrm>
            <a:custGeom>
              <a:avLst/>
              <a:gdLst>
                <a:gd name="T0" fmla="*/ 37 w 74"/>
                <a:gd name="T1" fmla="*/ 0 h 37"/>
                <a:gd name="T2" fmla="*/ 0 w 74"/>
                <a:gd name="T3" fmla="*/ 37 h 37"/>
                <a:gd name="T4" fmla="*/ 74 w 74"/>
                <a:gd name="T5" fmla="*/ 37 h 37"/>
                <a:gd name="T6" fmla="*/ 37 w 74"/>
                <a:gd name="T7" fmla="*/ 0 h 37"/>
              </a:gdLst>
              <a:ahLst/>
              <a:cxnLst>
                <a:cxn ang="0">
                  <a:pos x="T0" y="T1"/>
                </a:cxn>
                <a:cxn ang="0">
                  <a:pos x="T2" y="T3"/>
                </a:cxn>
                <a:cxn ang="0">
                  <a:pos x="T4" y="T5"/>
                </a:cxn>
                <a:cxn ang="0">
                  <a:pos x="T6" y="T7"/>
                </a:cxn>
              </a:cxnLst>
              <a:rect l="0" t="0" r="r" b="b"/>
              <a:pathLst>
                <a:path w="74" h="37">
                  <a:moveTo>
                    <a:pt x="37" y="0"/>
                  </a:moveTo>
                  <a:cubicBezTo>
                    <a:pt x="17" y="0"/>
                    <a:pt x="0" y="16"/>
                    <a:pt x="0" y="37"/>
                  </a:cubicBezTo>
                  <a:cubicBezTo>
                    <a:pt x="74" y="37"/>
                    <a:pt x="74" y="37"/>
                    <a:pt x="74" y="37"/>
                  </a:cubicBezTo>
                  <a:cubicBezTo>
                    <a:pt x="74" y="16"/>
                    <a:pt x="57" y="0"/>
                    <a:pt x="3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0" name="Oval 176"/>
            <p:cNvSpPr>
              <a:spLocks noChangeArrowheads="1"/>
            </p:cNvSpPr>
            <p:nvPr/>
          </p:nvSpPr>
          <p:spPr bwMode="auto">
            <a:xfrm>
              <a:off x="6434138"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1" name="Oval 177"/>
            <p:cNvSpPr>
              <a:spLocks noChangeArrowheads="1"/>
            </p:cNvSpPr>
            <p:nvPr/>
          </p:nvSpPr>
          <p:spPr bwMode="auto">
            <a:xfrm>
              <a:off x="6559550"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2" name="Freeform 178"/>
            <p:cNvSpPr>
              <a:spLocks/>
            </p:cNvSpPr>
            <p:nvPr/>
          </p:nvSpPr>
          <p:spPr bwMode="auto">
            <a:xfrm>
              <a:off x="6400800" y="1427163"/>
              <a:ext cx="220663" cy="82550"/>
            </a:xfrm>
            <a:custGeom>
              <a:avLst/>
              <a:gdLst>
                <a:gd name="T0" fmla="*/ 64 w 64"/>
                <a:gd name="T1" fmla="*/ 12 h 24"/>
                <a:gd name="T2" fmla="*/ 52 w 64"/>
                <a:gd name="T3" fmla="*/ 24 h 24"/>
                <a:gd name="T4" fmla="*/ 12 w 64"/>
                <a:gd name="T5" fmla="*/ 24 h 24"/>
                <a:gd name="T6" fmla="*/ 0 w 64"/>
                <a:gd name="T7" fmla="*/ 12 h 24"/>
                <a:gd name="T8" fmla="*/ 12 w 64"/>
                <a:gd name="T9" fmla="*/ 0 h 24"/>
                <a:gd name="T10" fmla="*/ 52 w 64"/>
                <a:gd name="T11" fmla="*/ 0 h 24"/>
                <a:gd name="T12" fmla="*/ 64 w 6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64" h="24">
                  <a:moveTo>
                    <a:pt x="64" y="12"/>
                  </a:moveTo>
                  <a:cubicBezTo>
                    <a:pt x="64" y="19"/>
                    <a:pt x="59" y="24"/>
                    <a:pt x="52" y="24"/>
                  </a:cubicBezTo>
                  <a:cubicBezTo>
                    <a:pt x="12" y="24"/>
                    <a:pt x="12" y="24"/>
                    <a:pt x="12" y="24"/>
                  </a:cubicBezTo>
                  <a:cubicBezTo>
                    <a:pt x="5" y="24"/>
                    <a:pt x="0" y="19"/>
                    <a:pt x="0" y="12"/>
                  </a:cubicBezTo>
                  <a:cubicBezTo>
                    <a:pt x="0" y="6"/>
                    <a:pt x="5" y="0"/>
                    <a:pt x="12" y="0"/>
                  </a:cubicBezTo>
                  <a:cubicBezTo>
                    <a:pt x="52" y="0"/>
                    <a:pt x="52" y="0"/>
                    <a:pt x="52" y="0"/>
                  </a:cubicBezTo>
                  <a:cubicBezTo>
                    <a:pt x="59" y="0"/>
                    <a:pt x="64" y="6"/>
                    <a:pt x="6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3" name="Freeform 179"/>
            <p:cNvSpPr>
              <a:spLocks/>
            </p:cNvSpPr>
            <p:nvPr/>
          </p:nvSpPr>
          <p:spPr bwMode="auto">
            <a:xfrm>
              <a:off x="6503988"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4" name="Freeform 180"/>
            <p:cNvSpPr>
              <a:spLocks/>
            </p:cNvSpPr>
            <p:nvPr/>
          </p:nvSpPr>
          <p:spPr bwMode="auto">
            <a:xfrm>
              <a:off x="6480175"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5" name="Freeform 181"/>
            <p:cNvSpPr>
              <a:spLocks/>
            </p:cNvSpPr>
            <p:nvPr/>
          </p:nvSpPr>
          <p:spPr bwMode="auto">
            <a:xfrm>
              <a:off x="6456363"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6" name="Freeform 182"/>
            <p:cNvSpPr>
              <a:spLocks/>
            </p:cNvSpPr>
            <p:nvPr/>
          </p:nvSpPr>
          <p:spPr bwMode="auto">
            <a:xfrm>
              <a:off x="6430963"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7" name="Freeform 183"/>
            <p:cNvSpPr>
              <a:spLocks/>
            </p:cNvSpPr>
            <p:nvPr/>
          </p:nvSpPr>
          <p:spPr bwMode="auto">
            <a:xfrm>
              <a:off x="6580188" y="1447800"/>
              <a:ext cx="11113" cy="47625"/>
            </a:xfrm>
            <a:custGeom>
              <a:avLst/>
              <a:gdLst>
                <a:gd name="T0" fmla="*/ 3 w 3"/>
                <a:gd name="T1" fmla="*/ 13 h 14"/>
                <a:gd name="T2" fmla="*/ 1 w 3"/>
                <a:gd name="T3" fmla="*/ 14 h 14"/>
                <a:gd name="T4" fmla="*/ 0 w 3"/>
                <a:gd name="T5" fmla="*/ 13 h 14"/>
                <a:gd name="T6" fmla="*/ 0 w 3"/>
                <a:gd name="T7" fmla="*/ 1 h 14"/>
                <a:gd name="T8" fmla="*/ 1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1" y="14"/>
                  </a:cubicBezTo>
                  <a:cubicBezTo>
                    <a:pt x="0" y="14"/>
                    <a:pt x="0" y="14"/>
                    <a:pt x="0" y="13"/>
                  </a:cubicBezTo>
                  <a:cubicBezTo>
                    <a:pt x="0" y="1"/>
                    <a:pt x="0" y="1"/>
                    <a:pt x="0" y="1"/>
                  </a:cubicBezTo>
                  <a:cubicBezTo>
                    <a:pt x="0" y="1"/>
                    <a:pt x="0" y="0"/>
                    <a:pt x="1"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8" name="Freeform 184"/>
            <p:cNvSpPr>
              <a:spLocks/>
            </p:cNvSpPr>
            <p:nvPr/>
          </p:nvSpPr>
          <p:spPr bwMode="auto">
            <a:xfrm>
              <a:off x="6556375"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9" name="Freeform 185"/>
            <p:cNvSpPr>
              <a:spLocks/>
            </p:cNvSpPr>
            <p:nvPr/>
          </p:nvSpPr>
          <p:spPr bwMode="auto">
            <a:xfrm>
              <a:off x="6532563"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0" name="Freeform 186"/>
            <p:cNvSpPr>
              <a:spLocks/>
            </p:cNvSpPr>
            <p:nvPr/>
          </p:nvSpPr>
          <p:spPr bwMode="auto">
            <a:xfrm>
              <a:off x="6357938" y="1692275"/>
              <a:ext cx="301625" cy="85725"/>
            </a:xfrm>
            <a:custGeom>
              <a:avLst/>
              <a:gdLst>
                <a:gd name="T0" fmla="*/ 7 w 87"/>
                <a:gd name="T1" fmla="*/ 25 h 25"/>
                <a:gd name="T2" fmla="*/ 0 w 87"/>
                <a:gd name="T3" fmla="*/ 18 h 25"/>
                <a:gd name="T4" fmla="*/ 0 w 87"/>
                <a:gd name="T5" fmla="*/ 7 h 25"/>
                <a:gd name="T6" fmla="*/ 7 w 87"/>
                <a:gd name="T7" fmla="*/ 0 h 25"/>
                <a:gd name="T8" fmla="*/ 80 w 87"/>
                <a:gd name="T9" fmla="*/ 0 h 25"/>
                <a:gd name="T10" fmla="*/ 87 w 87"/>
                <a:gd name="T11" fmla="*/ 7 h 25"/>
                <a:gd name="T12" fmla="*/ 87 w 87"/>
                <a:gd name="T13" fmla="*/ 18 h 25"/>
                <a:gd name="T14" fmla="*/ 80 w 87"/>
                <a:gd name="T15" fmla="*/ 25 h 25"/>
                <a:gd name="T16" fmla="*/ 7 w 87"/>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5">
                  <a:moveTo>
                    <a:pt x="7" y="25"/>
                  </a:moveTo>
                  <a:cubicBezTo>
                    <a:pt x="3" y="25"/>
                    <a:pt x="0" y="21"/>
                    <a:pt x="0" y="18"/>
                  </a:cubicBezTo>
                  <a:cubicBezTo>
                    <a:pt x="0" y="7"/>
                    <a:pt x="0" y="7"/>
                    <a:pt x="0" y="7"/>
                  </a:cubicBezTo>
                  <a:cubicBezTo>
                    <a:pt x="0" y="3"/>
                    <a:pt x="3" y="0"/>
                    <a:pt x="7" y="0"/>
                  </a:cubicBezTo>
                  <a:cubicBezTo>
                    <a:pt x="80" y="0"/>
                    <a:pt x="80" y="0"/>
                    <a:pt x="80" y="0"/>
                  </a:cubicBezTo>
                  <a:cubicBezTo>
                    <a:pt x="84" y="0"/>
                    <a:pt x="87" y="3"/>
                    <a:pt x="87" y="7"/>
                  </a:cubicBezTo>
                  <a:cubicBezTo>
                    <a:pt x="87" y="18"/>
                    <a:pt x="87" y="18"/>
                    <a:pt x="87" y="18"/>
                  </a:cubicBezTo>
                  <a:cubicBezTo>
                    <a:pt x="87" y="21"/>
                    <a:pt x="84" y="25"/>
                    <a:pt x="80" y="25"/>
                  </a:cubicBezTo>
                  <a:lnTo>
                    <a:pt x="7" y="25"/>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1" name="Rectangle 187"/>
            <p:cNvSpPr>
              <a:spLocks noChangeArrowheads="1"/>
            </p:cNvSpPr>
            <p:nvPr/>
          </p:nvSpPr>
          <p:spPr bwMode="auto">
            <a:xfrm>
              <a:off x="6413500"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2" name="Rectangle 188"/>
            <p:cNvSpPr>
              <a:spLocks noChangeArrowheads="1"/>
            </p:cNvSpPr>
            <p:nvPr/>
          </p:nvSpPr>
          <p:spPr bwMode="auto">
            <a:xfrm>
              <a:off x="6413500"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3" name="Rectangle 189"/>
            <p:cNvSpPr>
              <a:spLocks noChangeArrowheads="1"/>
            </p:cNvSpPr>
            <p:nvPr/>
          </p:nvSpPr>
          <p:spPr bwMode="auto">
            <a:xfrm>
              <a:off x="6583363"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4" name="Rectangle 190"/>
            <p:cNvSpPr>
              <a:spLocks noChangeArrowheads="1"/>
            </p:cNvSpPr>
            <p:nvPr/>
          </p:nvSpPr>
          <p:spPr bwMode="auto">
            <a:xfrm>
              <a:off x="6583363"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5" name="Freeform 191"/>
            <p:cNvSpPr>
              <a:spLocks/>
            </p:cNvSpPr>
            <p:nvPr/>
          </p:nvSpPr>
          <p:spPr bwMode="auto">
            <a:xfrm>
              <a:off x="6650038" y="1309688"/>
              <a:ext cx="23813" cy="44450"/>
            </a:xfrm>
            <a:custGeom>
              <a:avLst/>
              <a:gdLst>
                <a:gd name="T0" fmla="*/ 0 w 7"/>
                <a:gd name="T1" fmla="*/ 0 h 13"/>
                <a:gd name="T2" fmla="*/ 0 w 7"/>
                <a:gd name="T3" fmla="*/ 0 h 13"/>
                <a:gd name="T4" fmla="*/ 0 w 7"/>
                <a:gd name="T5" fmla="*/ 13 h 13"/>
                <a:gd name="T6" fmla="*/ 0 w 7"/>
                <a:gd name="T7" fmla="*/ 13 h 13"/>
                <a:gd name="T8" fmla="*/ 7 w 7"/>
                <a:gd name="T9" fmla="*/ 7 h 13"/>
                <a:gd name="T10" fmla="*/ 0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0" y="0"/>
                  </a:moveTo>
                  <a:cubicBezTo>
                    <a:pt x="0" y="0"/>
                    <a:pt x="0" y="0"/>
                    <a:pt x="0" y="0"/>
                  </a:cubicBezTo>
                  <a:cubicBezTo>
                    <a:pt x="0" y="13"/>
                    <a:pt x="0" y="13"/>
                    <a:pt x="0" y="13"/>
                  </a:cubicBezTo>
                  <a:cubicBezTo>
                    <a:pt x="0" y="13"/>
                    <a:pt x="0" y="13"/>
                    <a:pt x="0" y="13"/>
                  </a:cubicBezTo>
                  <a:cubicBezTo>
                    <a:pt x="4" y="13"/>
                    <a:pt x="7" y="10"/>
                    <a:pt x="7" y="7"/>
                  </a:cubicBezTo>
                  <a:cubicBezTo>
                    <a:pt x="7" y="3"/>
                    <a:pt x="4" y="0"/>
                    <a:pt x="0"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6" name="Rectangle 192"/>
            <p:cNvSpPr>
              <a:spLocks noChangeArrowheads="1"/>
            </p:cNvSpPr>
            <p:nvPr/>
          </p:nvSpPr>
          <p:spPr bwMode="auto">
            <a:xfrm>
              <a:off x="6650038" y="1212850"/>
              <a:ext cx="6350"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7" name="Freeform 193"/>
            <p:cNvSpPr>
              <a:spLocks/>
            </p:cNvSpPr>
            <p:nvPr/>
          </p:nvSpPr>
          <p:spPr bwMode="auto">
            <a:xfrm>
              <a:off x="6354763" y="1309688"/>
              <a:ext cx="25400" cy="44450"/>
            </a:xfrm>
            <a:custGeom>
              <a:avLst/>
              <a:gdLst>
                <a:gd name="T0" fmla="*/ 7 w 7"/>
                <a:gd name="T1" fmla="*/ 0 h 13"/>
                <a:gd name="T2" fmla="*/ 7 w 7"/>
                <a:gd name="T3" fmla="*/ 0 h 13"/>
                <a:gd name="T4" fmla="*/ 7 w 7"/>
                <a:gd name="T5" fmla="*/ 13 h 13"/>
                <a:gd name="T6" fmla="*/ 7 w 7"/>
                <a:gd name="T7" fmla="*/ 13 h 13"/>
                <a:gd name="T8" fmla="*/ 0 w 7"/>
                <a:gd name="T9" fmla="*/ 7 h 13"/>
                <a:gd name="T10" fmla="*/ 7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7" y="0"/>
                  </a:moveTo>
                  <a:cubicBezTo>
                    <a:pt x="7" y="0"/>
                    <a:pt x="7" y="0"/>
                    <a:pt x="7" y="0"/>
                  </a:cubicBezTo>
                  <a:cubicBezTo>
                    <a:pt x="7" y="13"/>
                    <a:pt x="7" y="13"/>
                    <a:pt x="7" y="13"/>
                  </a:cubicBezTo>
                  <a:cubicBezTo>
                    <a:pt x="7" y="13"/>
                    <a:pt x="7" y="13"/>
                    <a:pt x="7" y="13"/>
                  </a:cubicBezTo>
                  <a:cubicBezTo>
                    <a:pt x="3" y="13"/>
                    <a:pt x="0" y="10"/>
                    <a:pt x="0" y="7"/>
                  </a:cubicBezTo>
                  <a:cubicBezTo>
                    <a:pt x="0" y="3"/>
                    <a:pt x="3" y="0"/>
                    <a:pt x="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8" name="Rectangle 194"/>
            <p:cNvSpPr>
              <a:spLocks noChangeArrowheads="1"/>
            </p:cNvSpPr>
            <p:nvPr/>
          </p:nvSpPr>
          <p:spPr bwMode="auto">
            <a:xfrm>
              <a:off x="6372225" y="1212850"/>
              <a:ext cx="7938"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9" name="Freeform 195"/>
            <p:cNvSpPr>
              <a:spLocks/>
            </p:cNvSpPr>
            <p:nvPr/>
          </p:nvSpPr>
          <p:spPr bwMode="auto">
            <a:xfrm>
              <a:off x="6372225"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4" y="6"/>
                    <a:pt x="29" y="0"/>
                    <a:pt x="22" y="0"/>
                  </a:cubicBezTo>
                  <a:cubicBezTo>
                    <a:pt x="13" y="0"/>
                    <a:pt x="13" y="0"/>
                    <a:pt x="13" y="0"/>
                  </a:cubicBezTo>
                  <a:cubicBezTo>
                    <a:pt x="6" y="0"/>
                    <a:pt x="0"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0" name="Rectangle 196"/>
            <p:cNvSpPr>
              <a:spLocks noChangeArrowheads="1"/>
            </p:cNvSpPr>
            <p:nvPr/>
          </p:nvSpPr>
          <p:spPr bwMode="auto">
            <a:xfrm>
              <a:off x="6372225"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1" name="Freeform 197"/>
            <p:cNvSpPr>
              <a:spLocks/>
            </p:cNvSpPr>
            <p:nvPr/>
          </p:nvSpPr>
          <p:spPr bwMode="auto">
            <a:xfrm>
              <a:off x="6542088"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5" y="6"/>
                    <a:pt x="29" y="0"/>
                    <a:pt x="22" y="0"/>
                  </a:cubicBezTo>
                  <a:cubicBezTo>
                    <a:pt x="13" y="0"/>
                    <a:pt x="13" y="0"/>
                    <a:pt x="13" y="0"/>
                  </a:cubicBezTo>
                  <a:cubicBezTo>
                    <a:pt x="6" y="0"/>
                    <a:pt x="1"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2" name="Rectangle 198"/>
            <p:cNvSpPr>
              <a:spLocks noChangeArrowheads="1"/>
            </p:cNvSpPr>
            <p:nvPr/>
          </p:nvSpPr>
          <p:spPr bwMode="auto">
            <a:xfrm>
              <a:off x="6542088"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3" name="Freeform 199"/>
            <p:cNvSpPr>
              <a:spLocks/>
            </p:cNvSpPr>
            <p:nvPr/>
          </p:nvSpPr>
          <p:spPr bwMode="auto">
            <a:xfrm>
              <a:off x="6213475" y="1789113"/>
              <a:ext cx="114300" cy="96838"/>
            </a:xfrm>
            <a:custGeom>
              <a:avLst/>
              <a:gdLst>
                <a:gd name="T0" fmla="*/ 10 w 33"/>
                <a:gd name="T1" fmla="*/ 22 h 28"/>
                <a:gd name="T2" fmla="*/ 8 w 33"/>
                <a:gd name="T3" fmla="*/ 16 h 28"/>
                <a:gd name="T4" fmla="*/ 16 w 33"/>
                <a:gd name="T5" fmla="*/ 8 h 28"/>
                <a:gd name="T6" fmla="*/ 25 w 33"/>
                <a:gd name="T7" fmla="*/ 16 h 28"/>
                <a:gd name="T8" fmla="*/ 22 w 33"/>
                <a:gd name="T9" fmla="*/ 22 h 28"/>
                <a:gd name="T10" fmla="*/ 28 w 33"/>
                <a:gd name="T11" fmla="*/ 28 h 28"/>
                <a:gd name="T12" fmla="*/ 33 w 33"/>
                <a:gd name="T13" fmla="*/ 16 h 28"/>
                <a:gd name="T14" fmla="*/ 16 w 33"/>
                <a:gd name="T15" fmla="*/ 0 h 28"/>
                <a:gd name="T16" fmla="*/ 0 w 33"/>
                <a:gd name="T17" fmla="*/ 16 h 28"/>
                <a:gd name="T18" fmla="*/ 4 w 33"/>
                <a:gd name="T19" fmla="*/ 28 h 28"/>
                <a:gd name="T20" fmla="*/ 10 w 33"/>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8">
                  <a:moveTo>
                    <a:pt x="10" y="22"/>
                  </a:moveTo>
                  <a:cubicBezTo>
                    <a:pt x="9" y="21"/>
                    <a:pt x="8" y="19"/>
                    <a:pt x="8" y="16"/>
                  </a:cubicBezTo>
                  <a:cubicBezTo>
                    <a:pt x="8" y="12"/>
                    <a:pt x="12" y="8"/>
                    <a:pt x="16" y="8"/>
                  </a:cubicBezTo>
                  <a:cubicBezTo>
                    <a:pt x="21" y="8"/>
                    <a:pt x="25" y="12"/>
                    <a:pt x="25" y="16"/>
                  </a:cubicBezTo>
                  <a:cubicBezTo>
                    <a:pt x="25" y="19"/>
                    <a:pt x="24" y="21"/>
                    <a:pt x="22" y="22"/>
                  </a:cubicBezTo>
                  <a:cubicBezTo>
                    <a:pt x="28" y="28"/>
                    <a:pt x="28" y="28"/>
                    <a:pt x="28" y="28"/>
                  </a:cubicBezTo>
                  <a:cubicBezTo>
                    <a:pt x="31" y="25"/>
                    <a:pt x="33" y="21"/>
                    <a:pt x="33" y="16"/>
                  </a:cubicBezTo>
                  <a:cubicBezTo>
                    <a:pt x="33" y="7"/>
                    <a:pt x="25" y="0"/>
                    <a:pt x="16" y="0"/>
                  </a:cubicBezTo>
                  <a:cubicBezTo>
                    <a:pt x="7" y="0"/>
                    <a:pt x="0" y="7"/>
                    <a:pt x="0" y="16"/>
                  </a:cubicBezTo>
                  <a:cubicBezTo>
                    <a:pt x="0" y="21"/>
                    <a:pt x="1" y="25"/>
                    <a:pt x="4" y="28"/>
                  </a:cubicBezTo>
                  <a:lnTo>
                    <a:pt x="10"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4" name="Freeform 200"/>
            <p:cNvSpPr>
              <a:spLocks/>
            </p:cNvSpPr>
            <p:nvPr/>
          </p:nvSpPr>
          <p:spPr bwMode="auto">
            <a:xfrm>
              <a:off x="6705600" y="1409700"/>
              <a:ext cx="100013" cy="117475"/>
            </a:xfrm>
            <a:custGeom>
              <a:avLst/>
              <a:gdLst>
                <a:gd name="T0" fmla="*/ 23 w 29"/>
                <a:gd name="T1" fmla="*/ 34 h 34"/>
                <a:gd name="T2" fmla="*/ 0 w 29"/>
                <a:gd name="T3" fmla="*/ 34 h 34"/>
                <a:gd name="T4" fmla="*/ 0 w 29"/>
                <a:gd name="T5" fmla="*/ 0 h 34"/>
                <a:gd name="T6" fmla="*/ 23 w 29"/>
                <a:gd name="T7" fmla="*/ 0 h 34"/>
                <a:gd name="T8" fmla="*/ 29 w 29"/>
                <a:gd name="T9" fmla="*/ 6 h 34"/>
                <a:gd name="T10" fmla="*/ 29 w 29"/>
                <a:gd name="T11" fmla="*/ 28 h 34"/>
                <a:gd name="T12" fmla="*/ 23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23" y="34"/>
                  </a:moveTo>
                  <a:cubicBezTo>
                    <a:pt x="0" y="34"/>
                    <a:pt x="0" y="34"/>
                    <a:pt x="0" y="34"/>
                  </a:cubicBezTo>
                  <a:cubicBezTo>
                    <a:pt x="0" y="0"/>
                    <a:pt x="0" y="0"/>
                    <a:pt x="0" y="0"/>
                  </a:cubicBezTo>
                  <a:cubicBezTo>
                    <a:pt x="23" y="0"/>
                    <a:pt x="23" y="0"/>
                    <a:pt x="23" y="0"/>
                  </a:cubicBezTo>
                  <a:cubicBezTo>
                    <a:pt x="26" y="0"/>
                    <a:pt x="29" y="3"/>
                    <a:pt x="29" y="6"/>
                  </a:cubicBezTo>
                  <a:cubicBezTo>
                    <a:pt x="29" y="28"/>
                    <a:pt x="29" y="28"/>
                    <a:pt x="29" y="28"/>
                  </a:cubicBezTo>
                  <a:cubicBezTo>
                    <a:pt x="29" y="31"/>
                    <a:pt x="26" y="34"/>
                    <a:pt x="23"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5" name="Rectangle 201"/>
            <p:cNvSpPr>
              <a:spLocks noChangeArrowheads="1"/>
            </p:cNvSpPr>
            <p:nvPr/>
          </p:nvSpPr>
          <p:spPr bwMode="auto">
            <a:xfrm>
              <a:off x="6729413"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6" name="Rectangle 202"/>
            <p:cNvSpPr>
              <a:spLocks noChangeArrowheads="1"/>
            </p:cNvSpPr>
            <p:nvPr/>
          </p:nvSpPr>
          <p:spPr bwMode="auto">
            <a:xfrm>
              <a:off x="6729413"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7" name="Rectangle 203"/>
            <p:cNvSpPr>
              <a:spLocks noChangeArrowheads="1"/>
            </p:cNvSpPr>
            <p:nvPr/>
          </p:nvSpPr>
          <p:spPr bwMode="auto">
            <a:xfrm>
              <a:off x="6729413"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8" name="Rectangle 204"/>
            <p:cNvSpPr>
              <a:spLocks noChangeArrowheads="1"/>
            </p:cNvSpPr>
            <p:nvPr/>
          </p:nvSpPr>
          <p:spPr bwMode="auto">
            <a:xfrm>
              <a:off x="6729413"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9" name="Freeform 206"/>
            <p:cNvSpPr>
              <a:spLocks/>
            </p:cNvSpPr>
            <p:nvPr/>
          </p:nvSpPr>
          <p:spPr bwMode="auto">
            <a:xfrm>
              <a:off x="6708775" y="1595438"/>
              <a:ext cx="82550" cy="123825"/>
            </a:xfrm>
            <a:custGeom>
              <a:avLst/>
              <a:gdLst>
                <a:gd name="T0" fmla="*/ 0 w 24"/>
                <a:gd name="T1" fmla="*/ 29 h 36"/>
                <a:gd name="T2" fmla="*/ 7 w 24"/>
                <a:gd name="T3" fmla="*/ 36 h 36"/>
                <a:gd name="T4" fmla="*/ 17 w 24"/>
                <a:gd name="T5" fmla="*/ 36 h 36"/>
                <a:gd name="T6" fmla="*/ 24 w 24"/>
                <a:gd name="T7" fmla="*/ 29 h 36"/>
                <a:gd name="T8" fmla="*/ 24 w 24"/>
                <a:gd name="T9" fmla="*/ 7 h 36"/>
                <a:gd name="T10" fmla="*/ 17 w 24"/>
                <a:gd name="T11" fmla="*/ 0 h 36"/>
                <a:gd name="T12" fmla="*/ 7 w 24"/>
                <a:gd name="T13" fmla="*/ 0 h 36"/>
                <a:gd name="T14" fmla="*/ 0 w 24"/>
                <a:gd name="T15" fmla="*/ 7 h 36"/>
                <a:gd name="T16" fmla="*/ 0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0" y="29"/>
                  </a:moveTo>
                  <a:cubicBezTo>
                    <a:pt x="0" y="32"/>
                    <a:pt x="3" y="36"/>
                    <a:pt x="7" y="36"/>
                  </a:cubicBezTo>
                  <a:cubicBezTo>
                    <a:pt x="17" y="36"/>
                    <a:pt x="17" y="36"/>
                    <a:pt x="17" y="36"/>
                  </a:cubicBezTo>
                  <a:cubicBezTo>
                    <a:pt x="21" y="36"/>
                    <a:pt x="24" y="32"/>
                    <a:pt x="24" y="29"/>
                  </a:cubicBezTo>
                  <a:cubicBezTo>
                    <a:pt x="24" y="7"/>
                    <a:pt x="24" y="7"/>
                    <a:pt x="24" y="7"/>
                  </a:cubicBezTo>
                  <a:cubicBezTo>
                    <a:pt x="24" y="4"/>
                    <a:pt x="21" y="0"/>
                    <a:pt x="17" y="0"/>
                  </a:cubicBezTo>
                  <a:cubicBezTo>
                    <a:pt x="7" y="0"/>
                    <a:pt x="7" y="0"/>
                    <a:pt x="7" y="0"/>
                  </a:cubicBezTo>
                  <a:cubicBezTo>
                    <a:pt x="3" y="0"/>
                    <a:pt x="0" y="4"/>
                    <a:pt x="0" y="7"/>
                  </a:cubicBezTo>
                  <a:lnTo>
                    <a:pt x="0"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0" name="Freeform 207"/>
            <p:cNvSpPr>
              <a:spLocks/>
            </p:cNvSpPr>
            <p:nvPr/>
          </p:nvSpPr>
          <p:spPr bwMode="auto">
            <a:xfrm>
              <a:off x="6691313" y="1789113"/>
              <a:ext cx="117475" cy="96838"/>
            </a:xfrm>
            <a:custGeom>
              <a:avLst/>
              <a:gdLst>
                <a:gd name="T0" fmla="*/ 23 w 34"/>
                <a:gd name="T1" fmla="*/ 22 h 28"/>
                <a:gd name="T2" fmla="*/ 25 w 34"/>
                <a:gd name="T3" fmla="*/ 16 h 28"/>
                <a:gd name="T4" fmla="*/ 17 w 34"/>
                <a:gd name="T5" fmla="*/ 8 h 28"/>
                <a:gd name="T6" fmla="*/ 9 w 34"/>
                <a:gd name="T7" fmla="*/ 16 h 28"/>
                <a:gd name="T8" fmla="*/ 11 w 34"/>
                <a:gd name="T9" fmla="*/ 22 h 28"/>
                <a:gd name="T10" fmla="*/ 5 w 34"/>
                <a:gd name="T11" fmla="*/ 28 h 28"/>
                <a:gd name="T12" fmla="*/ 0 w 34"/>
                <a:gd name="T13" fmla="*/ 16 h 28"/>
                <a:gd name="T14" fmla="*/ 17 w 34"/>
                <a:gd name="T15" fmla="*/ 0 h 28"/>
                <a:gd name="T16" fmla="*/ 34 w 34"/>
                <a:gd name="T17" fmla="*/ 16 h 28"/>
                <a:gd name="T18" fmla="*/ 29 w 34"/>
                <a:gd name="T19" fmla="*/ 28 h 28"/>
                <a:gd name="T20" fmla="*/ 23 w 34"/>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8">
                  <a:moveTo>
                    <a:pt x="23" y="22"/>
                  </a:moveTo>
                  <a:cubicBezTo>
                    <a:pt x="24" y="21"/>
                    <a:pt x="25" y="19"/>
                    <a:pt x="25" y="16"/>
                  </a:cubicBezTo>
                  <a:cubicBezTo>
                    <a:pt x="25" y="12"/>
                    <a:pt x="21" y="8"/>
                    <a:pt x="17" y="8"/>
                  </a:cubicBezTo>
                  <a:cubicBezTo>
                    <a:pt x="12" y="8"/>
                    <a:pt x="9" y="12"/>
                    <a:pt x="9" y="16"/>
                  </a:cubicBezTo>
                  <a:cubicBezTo>
                    <a:pt x="9" y="19"/>
                    <a:pt x="10" y="21"/>
                    <a:pt x="11" y="22"/>
                  </a:cubicBezTo>
                  <a:cubicBezTo>
                    <a:pt x="5" y="28"/>
                    <a:pt x="5" y="28"/>
                    <a:pt x="5" y="28"/>
                  </a:cubicBezTo>
                  <a:cubicBezTo>
                    <a:pt x="2" y="25"/>
                    <a:pt x="0" y="21"/>
                    <a:pt x="0" y="16"/>
                  </a:cubicBezTo>
                  <a:cubicBezTo>
                    <a:pt x="0" y="7"/>
                    <a:pt x="8" y="0"/>
                    <a:pt x="17" y="0"/>
                  </a:cubicBezTo>
                  <a:cubicBezTo>
                    <a:pt x="26" y="0"/>
                    <a:pt x="34" y="7"/>
                    <a:pt x="34" y="16"/>
                  </a:cubicBezTo>
                  <a:cubicBezTo>
                    <a:pt x="34" y="21"/>
                    <a:pt x="32" y="25"/>
                    <a:pt x="29" y="28"/>
                  </a:cubicBezTo>
                  <a:lnTo>
                    <a:pt x="23"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211" name="Group 210"/>
          <p:cNvGrpSpPr/>
          <p:nvPr/>
        </p:nvGrpSpPr>
        <p:grpSpPr>
          <a:xfrm>
            <a:off x="7515305" y="5292872"/>
            <a:ext cx="753113" cy="1090507"/>
            <a:chOff x="6213475" y="1212850"/>
            <a:chExt cx="595313" cy="862013"/>
          </a:xfrm>
        </p:grpSpPr>
        <p:sp>
          <p:nvSpPr>
            <p:cNvPr id="212" name="Freeform 166"/>
            <p:cNvSpPr>
              <a:spLocks/>
            </p:cNvSpPr>
            <p:nvPr/>
          </p:nvSpPr>
          <p:spPr bwMode="auto">
            <a:xfrm>
              <a:off x="6213475" y="1409700"/>
              <a:ext cx="100013" cy="117475"/>
            </a:xfrm>
            <a:custGeom>
              <a:avLst/>
              <a:gdLst>
                <a:gd name="T0" fmla="*/ 6 w 29"/>
                <a:gd name="T1" fmla="*/ 34 h 34"/>
                <a:gd name="T2" fmla="*/ 29 w 29"/>
                <a:gd name="T3" fmla="*/ 34 h 34"/>
                <a:gd name="T4" fmla="*/ 29 w 29"/>
                <a:gd name="T5" fmla="*/ 0 h 34"/>
                <a:gd name="T6" fmla="*/ 6 w 29"/>
                <a:gd name="T7" fmla="*/ 0 h 34"/>
                <a:gd name="T8" fmla="*/ 0 w 29"/>
                <a:gd name="T9" fmla="*/ 6 h 34"/>
                <a:gd name="T10" fmla="*/ 0 w 29"/>
                <a:gd name="T11" fmla="*/ 28 h 34"/>
                <a:gd name="T12" fmla="*/ 6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6" y="34"/>
                  </a:moveTo>
                  <a:cubicBezTo>
                    <a:pt x="29" y="34"/>
                    <a:pt x="29" y="34"/>
                    <a:pt x="29" y="34"/>
                  </a:cubicBezTo>
                  <a:cubicBezTo>
                    <a:pt x="29" y="0"/>
                    <a:pt x="29" y="0"/>
                    <a:pt x="29" y="0"/>
                  </a:cubicBezTo>
                  <a:cubicBezTo>
                    <a:pt x="6" y="0"/>
                    <a:pt x="6" y="0"/>
                    <a:pt x="6" y="0"/>
                  </a:cubicBezTo>
                  <a:cubicBezTo>
                    <a:pt x="3" y="0"/>
                    <a:pt x="0" y="3"/>
                    <a:pt x="0" y="6"/>
                  </a:cubicBezTo>
                  <a:cubicBezTo>
                    <a:pt x="0" y="28"/>
                    <a:pt x="0" y="28"/>
                    <a:pt x="0" y="28"/>
                  </a:cubicBezTo>
                  <a:cubicBezTo>
                    <a:pt x="0" y="31"/>
                    <a:pt x="3" y="34"/>
                    <a:pt x="6"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3" name="Rectangle 167"/>
            <p:cNvSpPr>
              <a:spLocks noChangeArrowheads="1"/>
            </p:cNvSpPr>
            <p:nvPr/>
          </p:nvSpPr>
          <p:spPr bwMode="auto">
            <a:xfrm>
              <a:off x="6251575"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4" name="Rectangle 168"/>
            <p:cNvSpPr>
              <a:spLocks noChangeArrowheads="1"/>
            </p:cNvSpPr>
            <p:nvPr/>
          </p:nvSpPr>
          <p:spPr bwMode="auto">
            <a:xfrm>
              <a:off x="6251575"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5" name="Rectangle 169"/>
            <p:cNvSpPr>
              <a:spLocks noChangeArrowheads="1"/>
            </p:cNvSpPr>
            <p:nvPr/>
          </p:nvSpPr>
          <p:spPr bwMode="auto">
            <a:xfrm>
              <a:off x="6251575"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6" name="Rectangle 170"/>
            <p:cNvSpPr>
              <a:spLocks noChangeArrowheads="1"/>
            </p:cNvSpPr>
            <p:nvPr/>
          </p:nvSpPr>
          <p:spPr bwMode="auto">
            <a:xfrm>
              <a:off x="6251575"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7" name="Freeform 171"/>
            <p:cNvSpPr>
              <a:spLocks/>
            </p:cNvSpPr>
            <p:nvPr/>
          </p:nvSpPr>
          <p:spPr bwMode="auto">
            <a:xfrm>
              <a:off x="6226175" y="1595438"/>
              <a:ext cx="84138" cy="123825"/>
            </a:xfrm>
            <a:custGeom>
              <a:avLst/>
              <a:gdLst>
                <a:gd name="T0" fmla="*/ 24 w 24"/>
                <a:gd name="T1" fmla="*/ 29 h 36"/>
                <a:gd name="T2" fmla="*/ 17 w 24"/>
                <a:gd name="T3" fmla="*/ 36 h 36"/>
                <a:gd name="T4" fmla="*/ 7 w 24"/>
                <a:gd name="T5" fmla="*/ 36 h 36"/>
                <a:gd name="T6" fmla="*/ 0 w 24"/>
                <a:gd name="T7" fmla="*/ 29 h 36"/>
                <a:gd name="T8" fmla="*/ 0 w 24"/>
                <a:gd name="T9" fmla="*/ 7 h 36"/>
                <a:gd name="T10" fmla="*/ 7 w 24"/>
                <a:gd name="T11" fmla="*/ 0 h 36"/>
                <a:gd name="T12" fmla="*/ 17 w 24"/>
                <a:gd name="T13" fmla="*/ 0 h 36"/>
                <a:gd name="T14" fmla="*/ 24 w 24"/>
                <a:gd name="T15" fmla="*/ 7 h 36"/>
                <a:gd name="T16" fmla="*/ 24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24" y="29"/>
                  </a:moveTo>
                  <a:cubicBezTo>
                    <a:pt x="24" y="32"/>
                    <a:pt x="21" y="36"/>
                    <a:pt x="17" y="36"/>
                  </a:cubicBezTo>
                  <a:cubicBezTo>
                    <a:pt x="7" y="36"/>
                    <a:pt x="7" y="36"/>
                    <a:pt x="7" y="36"/>
                  </a:cubicBezTo>
                  <a:cubicBezTo>
                    <a:pt x="3" y="36"/>
                    <a:pt x="0" y="32"/>
                    <a:pt x="0" y="29"/>
                  </a:cubicBezTo>
                  <a:cubicBezTo>
                    <a:pt x="0" y="7"/>
                    <a:pt x="0" y="7"/>
                    <a:pt x="0" y="7"/>
                  </a:cubicBezTo>
                  <a:cubicBezTo>
                    <a:pt x="0" y="4"/>
                    <a:pt x="3" y="0"/>
                    <a:pt x="7" y="0"/>
                  </a:cubicBezTo>
                  <a:cubicBezTo>
                    <a:pt x="17" y="0"/>
                    <a:pt x="17" y="0"/>
                    <a:pt x="17" y="0"/>
                  </a:cubicBezTo>
                  <a:cubicBezTo>
                    <a:pt x="21" y="0"/>
                    <a:pt x="24" y="4"/>
                    <a:pt x="24" y="7"/>
                  </a:cubicBezTo>
                  <a:lnTo>
                    <a:pt x="24"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8" name="Rectangle 172"/>
            <p:cNvSpPr>
              <a:spLocks noChangeArrowheads="1"/>
            </p:cNvSpPr>
            <p:nvPr/>
          </p:nvSpPr>
          <p:spPr bwMode="auto">
            <a:xfrm>
              <a:off x="6407150" y="1589088"/>
              <a:ext cx="214313" cy="11747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9" name="Rectangle 173"/>
            <p:cNvSpPr>
              <a:spLocks noChangeArrowheads="1"/>
            </p:cNvSpPr>
            <p:nvPr/>
          </p:nvSpPr>
          <p:spPr bwMode="auto">
            <a:xfrm>
              <a:off x="6407150" y="1565275"/>
              <a:ext cx="214313"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0" name="Rectangle 174"/>
            <p:cNvSpPr>
              <a:spLocks noChangeArrowheads="1"/>
            </p:cNvSpPr>
            <p:nvPr/>
          </p:nvSpPr>
          <p:spPr bwMode="auto">
            <a:xfrm>
              <a:off x="6313488" y="1368425"/>
              <a:ext cx="392113" cy="2000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1" name="Freeform 175"/>
            <p:cNvSpPr>
              <a:spLocks/>
            </p:cNvSpPr>
            <p:nvPr/>
          </p:nvSpPr>
          <p:spPr bwMode="auto">
            <a:xfrm>
              <a:off x="6386513" y="1247775"/>
              <a:ext cx="255588" cy="127000"/>
            </a:xfrm>
            <a:custGeom>
              <a:avLst/>
              <a:gdLst>
                <a:gd name="T0" fmla="*/ 37 w 74"/>
                <a:gd name="T1" fmla="*/ 0 h 37"/>
                <a:gd name="T2" fmla="*/ 0 w 74"/>
                <a:gd name="T3" fmla="*/ 37 h 37"/>
                <a:gd name="T4" fmla="*/ 74 w 74"/>
                <a:gd name="T5" fmla="*/ 37 h 37"/>
                <a:gd name="T6" fmla="*/ 37 w 74"/>
                <a:gd name="T7" fmla="*/ 0 h 37"/>
              </a:gdLst>
              <a:ahLst/>
              <a:cxnLst>
                <a:cxn ang="0">
                  <a:pos x="T0" y="T1"/>
                </a:cxn>
                <a:cxn ang="0">
                  <a:pos x="T2" y="T3"/>
                </a:cxn>
                <a:cxn ang="0">
                  <a:pos x="T4" y="T5"/>
                </a:cxn>
                <a:cxn ang="0">
                  <a:pos x="T6" y="T7"/>
                </a:cxn>
              </a:cxnLst>
              <a:rect l="0" t="0" r="r" b="b"/>
              <a:pathLst>
                <a:path w="74" h="37">
                  <a:moveTo>
                    <a:pt x="37" y="0"/>
                  </a:moveTo>
                  <a:cubicBezTo>
                    <a:pt x="17" y="0"/>
                    <a:pt x="0" y="16"/>
                    <a:pt x="0" y="37"/>
                  </a:cubicBezTo>
                  <a:cubicBezTo>
                    <a:pt x="74" y="37"/>
                    <a:pt x="74" y="37"/>
                    <a:pt x="74" y="37"/>
                  </a:cubicBezTo>
                  <a:cubicBezTo>
                    <a:pt x="74" y="16"/>
                    <a:pt x="57" y="0"/>
                    <a:pt x="3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2" name="Oval 176"/>
            <p:cNvSpPr>
              <a:spLocks noChangeArrowheads="1"/>
            </p:cNvSpPr>
            <p:nvPr/>
          </p:nvSpPr>
          <p:spPr bwMode="auto">
            <a:xfrm>
              <a:off x="6434138"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3" name="Oval 177"/>
            <p:cNvSpPr>
              <a:spLocks noChangeArrowheads="1"/>
            </p:cNvSpPr>
            <p:nvPr/>
          </p:nvSpPr>
          <p:spPr bwMode="auto">
            <a:xfrm>
              <a:off x="6559550"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4" name="Freeform 178"/>
            <p:cNvSpPr>
              <a:spLocks/>
            </p:cNvSpPr>
            <p:nvPr/>
          </p:nvSpPr>
          <p:spPr bwMode="auto">
            <a:xfrm>
              <a:off x="6400800" y="1427163"/>
              <a:ext cx="220663" cy="82550"/>
            </a:xfrm>
            <a:custGeom>
              <a:avLst/>
              <a:gdLst>
                <a:gd name="T0" fmla="*/ 64 w 64"/>
                <a:gd name="T1" fmla="*/ 12 h 24"/>
                <a:gd name="T2" fmla="*/ 52 w 64"/>
                <a:gd name="T3" fmla="*/ 24 h 24"/>
                <a:gd name="T4" fmla="*/ 12 w 64"/>
                <a:gd name="T5" fmla="*/ 24 h 24"/>
                <a:gd name="T6" fmla="*/ 0 w 64"/>
                <a:gd name="T7" fmla="*/ 12 h 24"/>
                <a:gd name="T8" fmla="*/ 12 w 64"/>
                <a:gd name="T9" fmla="*/ 0 h 24"/>
                <a:gd name="T10" fmla="*/ 52 w 64"/>
                <a:gd name="T11" fmla="*/ 0 h 24"/>
                <a:gd name="T12" fmla="*/ 64 w 6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64" h="24">
                  <a:moveTo>
                    <a:pt x="64" y="12"/>
                  </a:moveTo>
                  <a:cubicBezTo>
                    <a:pt x="64" y="19"/>
                    <a:pt x="59" y="24"/>
                    <a:pt x="52" y="24"/>
                  </a:cubicBezTo>
                  <a:cubicBezTo>
                    <a:pt x="12" y="24"/>
                    <a:pt x="12" y="24"/>
                    <a:pt x="12" y="24"/>
                  </a:cubicBezTo>
                  <a:cubicBezTo>
                    <a:pt x="5" y="24"/>
                    <a:pt x="0" y="19"/>
                    <a:pt x="0" y="12"/>
                  </a:cubicBezTo>
                  <a:cubicBezTo>
                    <a:pt x="0" y="6"/>
                    <a:pt x="5" y="0"/>
                    <a:pt x="12" y="0"/>
                  </a:cubicBezTo>
                  <a:cubicBezTo>
                    <a:pt x="52" y="0"/>
                    <a:pt x="52" y="0"/>
                    <a:pt x="52" y="0"/>
                  </a:cubicBezTo>
                  <a:cubicBezTo>
                    <a:pt x="59" y="0"/>
                    <a:pt x="64" y="6"/>
                    <a:pt x="6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5" name="Freeform 179"/>
            <p:cNvSpPr>
              <a:spLocks/>
            </p:cNvSpPr>
            <p:nvPr/>
          </p:nvSpPr>
          <p:spPr bwMode="auto">
            <a:xfrm>
              <a:off x="6503988"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6" name="Freeform 180"/>
            <p:cNvSpPr>
              <a:spLocks/>
            </p:cNvSpPr>
            <p:nvPr/>
          </p:nvSpPr>
          <p:spPr bwMode="auto">
            <a:xfrm>
              <a:off x="6480175"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7" name="Freeform 181"/>
            <p:cNvSpPr>
              <a:spLocks/>
            </p:cNvSpPr>
            <p:nvPr/>
          </p:nvSpPr>
          <p:spPr bwMode="auto">
            <a:xfrm>
              <a:off x="6456363"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8" name="Freeform 182"/>
            <p:cNvSpPr>
              <a:spLocks/>
            </p:cNvSpPr>
            <p:nvPr/>
          </p:nvSpPr>
          <p:spPr bwMode="auto">
            <a:xfrm>
              <a:off x="6430963"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9" name="Freeform 183"/>
            <p:cNvSpPr>
              <a:spLocks/>
            </p:cNvSpPr>
            <p:nvPr/>
          </p:nvSpPr>
          <p:spPr bwMode="auto">
            <a:xfrm>
              <a:off x="6580188" y="1447800"/>
              <a:ext cx="11113" cy="47625"/>
            </a:xfrm>
            <a:custGeom>
              <a:avLst/>
              <a:gdLst>
                <a:gd name="T0" fmla="*/ 3 w 3"/>
                <a:gd name="T1" fmla="*/ 13 h 14"/>
                <a:gd name="T2" fmla="*/ 1 w 3"/>
                <a:gd name="T3" fmla="*/ 14 h 14"/>
                <a:gd name="T4" fmla="*/ 0 w 3"/>
                <a:gd name="T5" fmla="*/ 13 h 14"/>
                <a:gd name="T6" fmla="*/ 0 w 3"/>
                <a:gd name="T7" fmla="*/ 1 h 14"/>
                <a:gd name="T8" fmla="*/ 1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1" y="14"/>
                  </a:cubicBezTo>
                  <a:cubicBezTo>
                    <a:pt x="0" y="14"/>
                    <a:pt x="0" y="14"/>
                    <a:pt x="0" y="13"/>
                  </a:cubicBezTo>
                  <a:cubicBezTo>
                    <a:pt x="0" y="1"/>
                    <a:pt x="0" y="1"/>
                    <a:pt x="0" y="1"/>
                  </a:cubicBezTo>
                  <a:cubicBezTo>
                    <a:pt x="0" y="1"/>
                    <a:pt x="0" y="0"/>
                    <a:pt x="1"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0" name="Freeform 184"/>
            <p:cNvSpPr>
              <a:spLocks/>
            </p:cNvSpPr>
            <p:nvPr/>
          </p:nvSpPr>
          <p:spPr bwMode="auto">
            <a:xfrm>
              <a:off x="6556375"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1" name="Freeform 185"/>
            <p:cNvSpPr>
              <a:spLocks/>
            </p:cNvSpPr>
            <p:nvPr/>
          </p:nvSpPr>
          <p:spPr bwMode="auto">
            <a:xfrm>
              <a:off x="6532563"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2" name="Freeform 186"/>
            <p:cNvSpPr>
              <a:spLocks/>
            </p:cNvSpPr>
            <p:nvPr/>
          </p:nvSpPr>
          <p:spPr bwMode="auto">
            <a:xfrm>
              <a:off x="6357938" y="1692275"/>
              <a:ext cx="301625" cy="85725"/>
            </a:xfrm>
            <a:custGeom>
              <a:avLst/>
              <a:gdLst>
                <a:gd name="T0" fmla="*/ 7 w 87"/>
                <a:gd name="T1" fmla="*/ 25 h 25"/>
                <a:gd name="T2" fmla="*/ 0 w 87"/>
                <a:gd name="T3" fmla="*/ 18 h 25"/>
                <a:gd name="T4" fmla="*/ 0 w 87"/>
                <a:gd name="T5" fmla="*/ 7 h 25"/>
                <a:gd name="T6" fmla="*/ 7 w 87"/>
                <a:gd name="T7" fmla="*/ 0 h 25"/>
                <a:gd name="T8" fmla="*/ 80 w 87"/>
                <a:gd name="T9" fmla="*/ 0 h 25"/>
                <a:gd name="T10" fmla="*/ 87 w 87"/>
                <a:gd name="T11" fmla="*/ 7 h 25"/>
                <a:gd name="T12" fmla="*/ 87 w 87"/>
                <a:gd name="T13" fmla="*/ 18 h 25"/>
                <a:gd name="T14" fmla="*/ 80 w 87"/>
                <a:gd name="T15" fmla="*/ 25 h 25"/>
                <a:gd name="T16" fmla="*/ 7 w 87"/>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5">
                  <a:moveTo>
                    <a:pt x="7" y="25"/>
                  </a:moveTo>
                  <a:cubicBezTo>
                    <a:pt x="3" y="25"/>
                    <a:pt x="0" y="21"/>
                    <a:pt x="0" y="18"/>
                  </a:cubicBezTo>
                  <a:cubicBezTo>
                    <a:pt x="0" y="7"/>
                    <a:pt x="0" y="7"/>
                    <a:pt x="0" y="7"/>
                  </a:cubicBezTo>
                  <a:cubicBezTo>
                    <a:pt x="0" y="3"/>
                    <a:pt x="3" y="0"/>
                    <a:pt x="7" y="0"/>
                  </a:cubicBezTo>
                  <a:cubicBezTo>
                    <a:pt x="80" y="0"/>
                    <a:pt x="80" y="0"/>
                    <a:pt x="80" y="0"/>
                  </a:cubicBezTo>
                  <a:cubicBezTo>
                    <a:pt x="84" y="0"/>
                    <a:pt x="87" y="3"/>
                    <a:pt x="87" y="7"/>
                  </a:cubicBezTo>
                  <a:cubicBezTo>
                    <a:pt x="87" y="18"/>
                    <a:pt x="87" y="18"/>
                    <a:pt x="87" y="18"/>
                  </a:cubicBezTo>
                  <a:cubicBezTo>
                    <a:pt x="87" y="21"/>
                    <a:pt x="84" y="25"/>
                    <a:pt x="80" y="25"/>
                  </a:cubicBezTo>
                  <a:lnTo>
                    <a:pt x="7" y="25"/>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3" name="Rectangle 187"/>
            <p:cNvSpPr>
              <a:spLocks noChangeArrowheads="1"/>
            </p:cNvSpPr>
            <p:nvPr/>
          </p:nvSpPr>
          <p:spPr bwMode="auto">
            <a:xfrm>
              <a:off x="6413500"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4" name="Rectangle 188"/>
            <p:cNvSpPr>
              <a:spLocks noChangeArrowheads="1"/>
            </p:cNvSpPr>
            <p:nvPr/>
          </p:nvSpPr>
          <p:spPr bwMode="auto">
            <a:xfrm>
              <a:off x="6413500"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5" name="Rectangle 189"/>
            <p:cNvSpPr>
              <a:spLocks noChangeArrowheads="1"/>
            </p:cNvSpPr>
            <p:nvPr/>
          </p:nvSpPr>
          <p:spPr bwMode="auto">
            <a:xfrm>
              <a:off x="6583363"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6" name="Rectangle 190"/>
            <p:cNvSpPr>
              <a:spLocks noChangeArrowheads="1"/>
            </p:cNvSpPr>
            <p:nvPr/>
          </p:nvSpPr>
          <p:spPr bwMode="auto">
            <a:xfrm>
              <a:off x="6583363"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7" name="Freeform 191"/>
            <p:cNvSpPr>
              <a:spLocks/>
            </p:cNvSpPr>
            <p:nvPr/>
          </p:nvSpPr>
          <p:spPr bwMode="auto">
            <a:xfrm>
              <a:off x="6650038" y="1309688"/>
              <a:ext cx="23813" cy="44450"/>
            </a:xfrm>
            <a:custGeom>
              <a:avLst/>
              <a:gdLst>
                <a:gd name="T0" fmla="*/ 0 w 7"/>
                <a:gd name="T1" fmla="*/ 0 h 13"/>
                <a:gd name="T2" fmla="*/ 0 w 7"/>
                <a:gd name="T3" fmla="*/ 0 h 13"/>
                <a:gd name="T4" fmla="*/ 0 w 7"/>
                <a:gd name="T5" fmla="*/ 13 h 13"/>
                <a:gd name="T6" fmla="*/ 0 w 7"/>
                <a:gd name="T7" fmla="*/ 13 h 13"/>
                <a:gd name="T8" fmla="*/ 7 w 7"/>
                <a:gd name="T9" fmla="*/ 7 h 13"/>
                <a:gd name="T10" fmla="*/ 0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0" y="0"/>
                  </a:moveTo>
                  <a:cubicBezTo>
                    <a:pt x="0" y="0"/>
                    <a:pt x="0" y="0"/>
                    <a:pt x="0" y="0"/>
                  </a:cubicBezTo>
                  <a:cubicBezTo>
                    <a:pt x="0" y="13"/>
                    <a:pt x="0" y="13"/>
                    <a:pt x="0" y="13"/>
                  </a:cubicBezTo>
                  <a:cubicBezTo>
                    <a:pt x="0" y="13"/>
                    <a:pt x="0" y="13"/>
                    <a:pt x="0" y="13"/>
                  </a:cubicBezTo>
                  <a:cubicBezTo>
                    <a:pt x="4" y="13"/>
                    <a:pt x="7" y="10"/>
                    <a:pt x="7" y="7"/>
                  </a:cubicBezTo>
                  <a:cubicBezTo>
                    <a:pt x="7" y="3"/>
                    <a:pt x="4" y="0"/>
                    <a:pt x="0"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8" name="Rectangle 192"/>
            <p:cNvSpPr>
              <a:spLocks noChangeArrowheads="1"/>
            </p:cNvSpPr>
            <p:nvPr/>
          </p:nvSpPr>
          <p:spPr bwMode="auto">
            <a:xfrm>
              <a:off x="6650038" y="1212850"/>
              <a:ext cx="6350"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9" name="Freeform 193"/>
            <p:cNvSpPr>
              <a:spLocks/>
            </p:cNvSpPr>
            <p:nvPr/>
          </p:nvSpPr>
          <p:spPr bwMode="auto">
            <a:xfrm>
              <a:off x="6354763" y="1309688"/>
              <a:ext cx="25400" cy="44450"/>
            </a:xfrm>
            <a:custGeom>
              <a:avLst/>
              <a:gdLst>
                <a:gd name="T0" fmla="*/ 7 w 7"/>
                <a:gd name="T1" fmla="*/ 0 h 13"/>
                <a:gd name="T2" fmla="*/ 7 w 7"/>
                <a:gd name="T3" fmla="*/ 0 h 13"/>
                <a:gd name="T4" fmla="*/ 7 w 7"/>
                <a:gd name="T5" fmla="*/ 13 h 13"/>
                <a:gd name="T6" fmla="*/ 7 w 7"/>
                <a:gd name="T7" fmla="*/ 13 h 13"/>
                <a:gd name="T8" fmla="*/ 0 w 7"/>
                <a:gd name="T9" fmla="*/ 7 h 13"/>
                <a:gd name="T10" fmla="*/ 7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7" y="0"/>
                  </a:moveTo>
                  <a:cubicBezTo>
                    <a:pt x="7" y="0"/>
                    <a:pt x="7" y="0"/>
                    <a:pt x="7" y="0"/>
                  </a:cubicBezTo>
                  <a:cubicBezTo>
                    <a:pt x="7" y="13"/>
                    <a:pt x="7" y="13"/>
                    <a:pt x="7" y="13"/>
                  </a:cubicBezTo>
                  <a:cubicBezTo>
                    <a:pt x="7" y="13"/>
                    <a:pt x="7" y="13"/>
                    <a:pt x="7" y="13"/>
                  </a:cubicBezTo>
                  <a:cubicBezTo>
                    <a:pt x="3" y="13"/>
                    <a:pt x="0" y="10"/>
                    <a:pt x="0" y="7"/>
                  </a:cubicBezTo>
                  <a:cubicBezTo>
                    <a:pt x="0" y="3"/>
                    <a:pt x="3" y="0"/>
                    <a:pt x="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0" name="Rectangle 194"/>
            <p:cNvSpPr>
              <a:spLocks noChangeArrowheads="1"/>
            </p:cNvSpPr>
            <p:nvPr/>
          </p:nvSpPr>
          <p:spPr bwMode="auto">
            <a:xfrm>
              <a:off x="6372225" y="1212850"/>
              <a:ext cx="7938"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1" name="Freeform 195"/>
            <p:cNvSpPr>
              <a:spLocks/>
            </p:cNvSpPr>
            <p:nvPr/>
          </p:nvSpPr>
          <p:spPr bwMode="auto">
            <a:xfrm>
              <a:off x="6372225"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4" y="6"/>
                    <a:pt x="29" y="0"/>
                    <a:pt x="22" y="0"/>
                  </a:cubicBezTo>
                  <a:cubicBezTo>
                    <a:pt x="13" y="0"/>
                    <a:pt x="13" y="0"/>
                    <a:pt x="13" y="0"/>
                  </a:cubicBezTo>
                  <a:cubicBezTo>
                    <a:pt x="6" y="0"/>
                    <a:pt x="0"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2" name="Rectangle 196"/>
            <p:cNvSpPr>
              <a:spLocks noChangeArrowheads="1"/>
            </p:cNvSpPr>
            <p:nvPr/>
          </p:nvSpPr>
          <p:spPr bwMode="auto">
            <a:xfrm>
              <a:off x="6372225"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3" name="Freeform 197"/>
            <p:cNvSpPr>
              <a:spLocks/>
            </p:cNvSpPr>
            <p:nvPr/>
          </p:nvSpPr>
          <p:spPr bwMode="auto">
            <a:xfrm>
              <a:off x="6542088"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5" y="6"/>
                    <a:pt x="29" y="0"/>
                    <a:pt x="22" y="0"/>
                  </a:cubicBezTo>
                  <a:cubicBezTo>
                    <a:pt x="13" y="0"/>
                    <a:pt x="13" y="0"/>
                    <a:pt x="13" y="0"/>
                  </a:cubicBezTo>
                  <a:cubicBezTo>
                    <a:pt x="6" y="0"/>
                    <a:pt x="1"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4" name="Rectangle 198"/>
            <p:cNvSpPr>
              <a:spLocks noChangeArrowheads="1"/>
            </p:cNvSpPr>
            <p:nvPr/>
          </p:nvSpPr>
          <p:spPr bwMode="auto">
            <a:xfrm>
              <a:off x="6542088"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5" name="Freeform 199"/>
            <p:cNvSpPr>
              <a:spLocks/>
            </p:cNvSpPr>
            <p:nvPr/>
          </p:nvSpPr>
          <p:spPr bwMode="auto">
            <a:xfrm>
              <a:off x="6213475" y="1789113"/>
              <a:ext cx="114300" cy="96838"/>
            </a:xfrm>
            <a:custGeom>
              <a:avLst/>
              <a:gdLst>
                <a:gd name="T0" fmla="*/ 10 w 33"/>
                <a:gd name="T1" fmla="*/ 22 h 28"/>
                <a:gd name="T2" fmla="*/ 8 w 33"/>
                <a:gd name="T3" fmla="*/ 16 h 28"/>
                <a:gd name="T4" fmla="*/ 16 w 33"/>
                <a:gd name="T5" fmla="*/ 8 h 28"/>
                <a:gd name="T6" fmla="*/ 25 w 33"/>
                <a:gd name="T7" fmla="*/ 16 h 28"/>
                <a:gd name="T8" fmla="*/ 22 w 33"/>
                <a:gd name="T9" fmla="*/ 22 h 28"/>
                <a:gd name="T10" fmla="*/ 28 w 33"/>
                <a:gd name="T11" fmla="*/ 28 h 28"/>
                <a:gd name="T12" fmla="*/ 33 w 33"/>
                <a:gd name="T13" fmla="*/ 16 h 28"/>
                <a:gd name="T14" fmla="*/ 16 w 33"/>
                <a:gd name="T15" fmla="*/ 0 h 28"/>
                <a:gd name="T16" fmla="*/ 0 w 33"/>
                <a:gd name="T17" fmla="*/ 16 h 28"/>
                <a:gd name="T18" fmla="*/ 4 w 33"/>
                <a:gd name="T19" fmla="*/ 28 h 28"/>
                <a:gd name="T20" fmla="*/ 10 w 33"/>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8">
                  <a:moveTo>
                    <a:pt x="10" y="22"/>
                  </a:moveTo>
                  <a:cubicBezTo>
                    <a:pt x="9" y="21"/>
                    <a:pt x="8" y="19"/>
                    <a:pt x="8" y="16"/>
                  </a:cubicBezTo>
                  <a:cubicBezTo>
                    <a:pt x="8" y="12"/>
                    <a:pt x="12" y="8"/>
                    <a:pt x="16" y="8"/>
                  </a:cubicBezTo>
                  <a:cubicBezTo>
                    <a:pt x="21" y="8"/>
                    <a:pt x="25" y="12"/>
                    <a:pt x="25" y="16"/>
                  </a:cubicBezTo>
                  <a:cubicBezTo>
                    <a:pt x="25" y="19"/>
                    <a:pt x="24" y="21"/>
                    <a:pt x="22" y="22"/>
                  </a:cubicBezTo>
                  <a:cubicBezTo>
                    <a:pt x="28" y="28"/>
                    <a:pt x="28" y="28"/>
                    <a:pt x="28" y="28"/>
                  </a:cubicBezTo>
                  <a:cubicBezTo>
                    <a:pt x="31" y="25"/>
                    <a:pt x="33" y="21"/>
                    <a:pt x="33" y="16"/>
                  </a:cubicBezTo>
                  <a:cubicBezTo>
                    <a:pt x="33" y="7"/>
                    <a:pt x="25" y="0"/>
                    <a:pt x="16" y="0"/>
                  </a:cubicBezTo>
                  <a:cubicBezTo>
                    <a:pt x="7" y="0"/>
                    <a:pt x="0" y="7"/>
                    <a:pt x="0" y="16"/>
                  </a:cubicBezTo>
                  <a:cubicBezTo>
                    <a:pt x="0" y="21"/>
                    <a:pt x="1" y="25"/>
                    <a:pt x="4" y="28"/>
                  </a:cubicBezTo>
                  <a:lnTo>
                    <a:pt x="10"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6" name="Freeform 200"/>
            <p:cNvSpPr>
              <a:spLocks/>
            </p:cNvSpPr>
            <p:nvPr/>
          </p:nvSpPr>
          <p:spPr bwMode="auto">
            <a:xfrm>
              <a:off x="6705600" y="1409700"/>
              <a:ext cx="100013" cy="117475"/>
            </a:xfrm>
            <a:custGeom>
              <a:avLst/>
              <a:gdLst>
                <a:gd name="T0" fmla="*/ 23 w 29"/>
                <a:gd name="T1" fmla="*/ 34 h 34"/>
                <a:gd name="T2" fmla="*/ 0 w 29"/>
                <a:gd name="T3" fmla="*/ 34 h 34"/>
                <a:gd name="T4" fmla="*/ 0 w 29"/>
                <a:gd name="T5" fmla="*/ 0 h 34"/>
                <a:gd name="T6" fmla="*/ 23 w 29"/>
                <a:gd name="T7" fmla="*/ 0 h 34"/>
                <a:gd name="T8" fmla="*/ 29 w 29"/>
                <a:gd name="T9" fmla="*/ 6 h 34"/>
                <a:gd name="T10" fmla="*/ 29 w 29"/>
                <a:gd name="T11" fmla="*/ 28 h 34"/>
                <a:gd name="T12" fmla="*/ 23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23" y="34"/>
                  </a:moveTo>
                  <a:cubicBezTo>
                    <a:pt x="0" y="34"/>
                    <a:pt x="0" y="34"/>
                    <a:pt x="0" y="34"/>
                  </a:cubicBezTo>
                  <a:cubicBezTo>
                    <a:pt x="0" y="0"/>
                    <a:pt x="0" y="0"/>
                    <a:pt x="0" y="0"/>
                  </a:cubicBezTo>
                  <a:cubicBezTo>
                    <a:pt x="23" y="0"/>
                    <a:pt x="23" y="0"/>
                    <a:pt x="23" y="0"/>
                  </a:cubicBezTo>
                  <a:cubicBezTo>
                    <a:pt x="26" y="0"/>
                    <a:pt x="29" y="3"/>
                    <a:pt x="29" y="6"/>
                  </a:cubicBezTo>
                  <a:cubicBezTo>
                    <a:pt x="29" y="28"/>
                    <a:pt x="29" y="28"/>
                    <a:pt x="29" y="28"/>
                  </a:cubicBezTo>
                  <a:cubicBezTo>
                    <a:pt x="29" y="31"/>
                    <a:pt x="26" y="34"/>
                    <a:pt x="23"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7" name="Rectangle 201"/>
            <p:cNvSpPr>
              <a:spLocks noChangeArrowheads="1"/>
            </p:cNvSpPr>
            <p:nvPr/>
          </p:nvSpPr>
          <p:spPr bwMode="auto">
            <a:xfrm>
              <a:off x="6729413"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8" name="Rectangle 202"/>
            <p:cNvSpPr>
              <a:spLocks noChangeArrowheads="1"/>
            </p:cNvSpPr>
            <p:nvPr/>
          </p:nvSpPr>
          <p:spPr bwMode="auto">
            <a:xfrm>
              <a:off x="6729413"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9" name="Rectangle 203"/>
            <p:cNvSpPr>
              <a:spLocks noChangeArrowheads="1"/>
            </p:cNvSpPr>
            <p:nvPr/>
          </p:nvSpPr>
          <p:spPr bwMode="auto">
            <a:xfrm>
              <a:off x="6729413"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0" name="Rectangle 204"/>
            <p:cNvSpPr>
              <a:spLocks noChangeArrowheads="1"/>
            </p:cNvSpPr>
            <p:nvPr/>
          </p:nvSpPr>
          <p:spPr bwMode="auto">
            <a:xfrm>
              <a:off x="6729413"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1" name="Freeform 206"/>
            <p:cNvSpPr>
              <a:spLocks/>
            </p:cNvSpPr>
            <p:nvPr/>
          </p:nvSpPr>
          <p:spPr bwMode="auto">
            <a:xfrm>
              <a:off x="6708775" y="1595438"/>
              <a:ext cx="82550" cy="123825"/>
            </a:xfrm>
            <a:custGeom>
              <a:avLst/>
              <a:gdLst>
                <a:gd name="T0" fmla="*/ 0 w 24"/>
                <a:gd name="T1" fmla="*/ 29 h 36"/>
                <a:gd name="T2" fmla="*/ 7 w 24"/>
                <a:gd name="T3" fmla="*/ 36 h 36"/>
                <a:gd name="T4" fmla="*/ 17 w 24"/>
                <a:gd name="T5" fmla="*/ 36 h 36"/>
                <a:gd name="T6" fmla="*/ 24 w 24"/>
                <a:gd name="T7" fmla="*/ 29 h 36"/>
                <a:gd name="T8" fmla="*/ 24 w 24"/>
                <a:gd name="T9" fmla="*/ 7 h 36"/>
                <a:gd name="T10" fmla="*/ 17 w 24"/>
                <a:gd name="T11" fmla="*/ 0 h 36"/>
                <a:gd name="T12" fmla="*/ 7 w 24"/>
                <a:gd name="T13" fmla="*/ 0 h 36"/>
                <a:gd name="T14" fmla="*/ 0 w 24"/>
                <a:gd name="T15" fmla="*/ 7 h 36"/>
                <a:gd name="T16" fmla="*/ 0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0" y="29"/>
                  </a:moveTo>
                  <a:cubicBezTo>
                    <a:pt x="0" y="32"/>
                    <a:pt x="3" y="36"/>
                    <a:pt x="7" y="36"/>
                  </a:cubicBezTo>
                  <a:cubicBezTo>
                    <a:pt x="17" y="36"/>
                    <a:pt x="17" y="36"/>
                    <a:pt x="17" y="36"/>
                  </a:cubicBezTo>
                  <a:cubicBezTo>
                    <a:pt x="21" y="36"/>
                    <a:pt x="24" y="32"/>
                    <a:pt x="24" y="29"/>
                  </a:cubicBezTo>
                  <a:cubicBezTo>
                    <a:pt x="24" y="7"/>
                    <a:pt x="24" y="7"/>
                    <a:pt x="24" y="7"/>
                  </a:cubicBezTo>
                  <a:cubicBezTo>
                    <a:pt x="24" y="4"/>
                    <a:pt x="21" y="0"/>
                    <a:pt x="17" y="0"/>
                  </a:cubicBezTo>
                  <a:cubicBezTo>
                    <a:pt x="7" y="0"/>
                    <a:pt x="7" y="0"/>
                    <a:pt x="7" y="0"/>
                  </a:cubicBezTo>
                  <a:cubicBezTo>
                    <a:pt x="3" y="0"/>
                    <a:pt x="0" y="4"/>
                    <a:pt x="0" y="7"/>
                  </a:cubicBezTo>
                  <a:lnTo>
                    <a:pt x="0"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2" name="Freeform 207"/>
            <p:cNvSpPr>
              <a:spLocks/>
            </p:cNvSpPr>
            <p:nvPr/>
          </p:nvSpPr>
          <p:spPr bwMode="auto">
            <a:xfrm>
              <a:off x="6691313" y="1789113"/>
              <a:ext cx="117475" cy="96838"/>
            </a:xfrm>
            <a:custGeom>
              <a:avLst/>
              <a:gdLst>
                <a:gd name="T0" fmla="*/ 23 w 34"/>
                <a:gd name="T1" fmla="*/ 22 h 28"/>
                <a:gd name="T2" fmla="*/ 25 w 34"/>
                <a:gd name="T3" fmla="*/ 16 h 28"/>
                <a:gd name="T4" fmla="*/ 17 w 34"/>
                <a:gd name="T5" fmla="*/ 8 h 28"/>
                <a:gd name="T6" fmla="*/ 9 w 34"/>
                <a:gd name="T7" fmla="*/ 16 h 28"/>
                <a:gd name="T8" fmla="*/ 11 w 34"/>
                <a:gd name="T9" fmla="*/ 22 h 28"/>
                <a:gd name="T10" fmla="*/ 5 w 34"/>
                <a:gd name="T11" fmla="*/ 28 h 28"/>
                <a:gd name="T12" fmla="*/ 0 w 34"/>
                <a:gd name="T13" fmla="*/ 16 h 28"/>
                <a:gd name="T14" fmla="*/ 17 w 34"/>
                <a:gd name="T15" fmla="*/ 0 h 28"/>
                <a:gd name="T16" fmla="*/ 34 w 34"/>
                <a:gd name="T17" fmla="*/ 16 h 28"/>
                <a:gd name="T18" fmla="*/ 29 w 34"/>
                <a:gd name="T19" fmla="*/ 28 h 28"/>
                <a:gd name="T20" fmla="*/ 23 w 34"/>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8">
                  <a:moveTo>
                    <a:pt x="23" y="22"/>
                  </a:moveTo>
                  <a:cubicBezTo>
                    <a:pt x="24" y="21"/>
                    <a:pt x="25" y="19"/>
                    <a:pt x="25" y="16"/>
                  </a:cubicBezTo>
                  <a:cubicBezTo>
                    <a:pt x="25" y="12"/>
                    <a:pt x="21" y="8"/>
                    <a:pt x="17" y="8"/>
                  </a:cubicBezTo>
                  <a:cubicBezTo>
                    <a:pt x="12" y="8"/>
                    <a:pt x="9" y="12"/>
                    <a:pt x="9" y="16"/>
                  </a:cubicBezTo>
                  <a:cubicBezTo>
                    <a:pt x="9" y="19"/>
                    <a:pt x="10" y="21"/>
                    <a:pt x="11" y="22"/>
                  </a:cubicBezTo>
                  <a:cubicBezTo>
                    <a:pt x="5" y="28"/>
                    <a:pt x="5" y="28"/>
                    <a:pt x="5" y="28"/>
                  </a:cubicBezTo>
                  <a:cubicBezTo>
                    <a:pt x="2" y="25"/>
                    <a:pt x="0" y="21"/>
                    <a:pt x="0" y="16"/>
                  </a:cubicBezTo>
                  <a:cubicBezTo>
                    <a:pt x="0" y="7"/>
                    <a:pt x="8" y="0"/>
                    <a:pt x="17" y="0"/>
                  </a:cubicBezTo>
                  <a:cubicBezTo>
                    <a:pt x="26" y="0"/>
                    <a:pt x="34" y="7"/>
                    <a:pt x="34" y="16"/>
                  </a:cubicBezTo>
                  <a:cubicBezTo>
                    <a:pt x="34" y="21"/>
                    <a:pt x="32" y="25"/>
                    <a:pt x="29" y="28"/>
                  </a:cubicBezTo>
                  <a:lnTo>
                    <a:pt x="23"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253" name="Group 252"/>
          <p:cNvGrpSpPr/>
          <p:nvPr/>
        </p:nvGrpSpPr>
        <p:grpSpPr>
          <a:xfrm>
            <a:off x="7711227" y="2700892"/>
            <a:ext cx="361269" cy="116299"/>
            <a:chOff x="4075113" y="4376738"/>
            <a:chExt cx="463550" cy="149225"/>
          </a:xfrm>
        </p:grpSpPr>
        <p:sp>
          <p:nvSpPr>
            <p:cNvPr id="254" name="Freeform 37"/>
            <p:cNvSpPr>
              <a:spLocks/>
            </p:cNvSpPr>
            <p:nvPr/>
          </p:nvSpPr>
          <p:spPr bwMode="auto">
            <a:xfrm>
              <a:off x="4075113" y="4376738"/>
              <a:ext cx="463550" cy="149225"/>
            </a:xfrm>
            <a:custGeom>
              <a:avLst/>
              <a:gdLst>
                <a:gd name="T0" fmla="*/ 131 w 133"/>
                <a:gd name="T1" fmla="*/ 29 h 43"/>
                <a:gd name="T2" fmla="*/ 123 w 133"/>
                <a:gd name="T3" fmla="*/ 35 h 43"/>
                <a:gd name="T4" fmla="*/ 117 w 133"/>
                <a:gd name="T5" fmla="*/ 37 h 43"/>
                <a:gd name="T6" fmla="*/ 110 w 133"/>
                <a:gd name="T7" fmla="*/ 39 h 43"/>
                <a:gd name="T8" fmla="*/ 102 w 133"/>
                <a:gd name="T9" fmla="*/ 41 h 43"/>
                <a:gd name="T10" fmla="*/ 88 w 133"/>
                <a:gd name="T11" fmla="*/ 43 h 43"/>
                <a:gd name="T12" fmla="*/ 72 w 133"/>
                <a:gd name="T13" fmla="*/ 24 h 43"/>
                <a:gd name="T14" fmla="*/ 66 w 133"/>
                <a:gd name="T15" fmla="*/ 18 h 43"/>
                <a:gd name="T16" fmla="*/ 60 w 133"/>
                <a:gd name="T17" fmla="*/ 24 h 43"/>
                <a:gd name="T18" fmla="*/ 44 w 133"/>
                <a:gd name="T19" fmla="*/ 43 h 43"/>
                <a:gd name="T20" fmla="*/ 37 w 133"/>
                <a:gd name="T21" fmla="*/ 43 h 43"/>
                <a:gd name="T22" fmla="*/ 1 w 133"/>
                <a:gd name="T23" fmla="*/ 29 h 43"/>
                <a:gd name="T24" fmla="*/ 1 w 133"/>
                <a:gd name="T25" fmla="*/ 3 h 43"/>
                <a:gd name="T26" fmla="*/ 37 w 133"/>
                <a:gd name="T27" fmla="*/ 0 h 43"/>
                <a:gd name="T28" fmla="*/ 102 w 133"/>
                <a:gd name="T29" fmla="*/ 0 h 43"/>
                <a:gd name="T30" fmla="*/ 110 w 133"/>
                <a:gd name="T31" fmla="*/ 1 h 43"/>
                <a:gd name="T32" fmla="*/ 117 w 133"/>
                <a:gd name="T33" fmla="*/ 1 h 43"/>
                <a:gd name="T34" fmla="*/ 123 w 133"/>
                <a:gd name="T35" fmla="*/ 1 h 43"/>
                <a:gd name="T36" fmla="*/ 131 w 133"/>
                <a:gd name="T37" fmla="*/ 3 h 43"/>
                <a:gd name="T38" fmla="*/ 131 w 133"/>
                <a:gd name="T39"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43">
                  <a:moveTo>
                    <a:pt x="131" y="29"/>
                  </a:moveTo>
                  <a:cubicBezTo>
                    <a:pt x="130" y="31"/>
                    <a:pt x="127" y="33"/>
                    <a:pt x="123" y="35"/>
                  </a:cubicBezTo>
                  <a:cubicBezTo>
                    <a:pt x="121" y="36"/>
                    <a:pt x="119" y="37"/>
                    <a:pt x="117" y="37"/>
                  </a:cubicBezTo>
                  <a:cubicBezTo>
                    <a:pt x="115" y="38"/>
                    <a:pt x="112" y="39"/>
                    <a:pt x="110" y="39"/>
                  </a:cubicBezTo>
                  <a:cubicBezTo>
                    <a:pt x="107" y="40"/>
                    <a:pt x="104" y="41"/>
                    <a:pt x="102" y="41"/>
                  </a:cubicBezTo>
                  <a:cubicBezTo>
                    <a:pt x="96" y="43"/>
                    <a:pt x="90" y="43"/>
                    <a:pt x="88" y="43"/>
                  </a:cubicBezTo>
                  <a:cubicBezTo>
                    <a:pt x="80" y="43"/>
                    <a:pt x="75" y="31"/>
                    <a:pt x="72" y="24"/>
                  </a:cubicBezTo>
                  <a:cubicBezTo>
                    <a:pt x="70" y="18"/>
                    <a:pt x="66" y="18"/>
                    <a:pt x="66" y="18"/>
                  </a:cubicBezTo>
                  <a:cubicBezTo>
                    <a:pt x="66" y="18"/>
                    <a:pt x="62" y="18"/>
                    <a:pt x="60" y="24"/>
                  </a:cubicBezTo>
                  <a:cubicBezTo>
                    <a:pt x="58" y="31"/>
                    <a:pt x="52" y="43"/>
                    <a:pt x="44" y="43"/>
                  </a:cubicBezTo>
                  <a:cubicBezTo>
                    <a:pt x="43" y="43"/>
                    <a:pt x="40" y="43"/>
                    <a:pt x="37" y="43"/>
                  </a:cubicBezTo>
                  <a:cubicBezTo>
                    <a:pt x="25" y="41"/>
                    <a:pt x="4" y="35"/>
                    <a:pt x="1" y="29"/>
                  </a:cubicBezTo>
                  <a:cubicBezTo>
                    <a:pt x="1" y="29"/>
                    <a:pt x="0" y="13"/>
                    <a:pt x="1" y="3"/>
                  </a:cubicBezTo>
                  <a:cubicBezTo>
                    <a:pt x="6" y="1"/>
                    <a:pt x="20" y="1"/>
                    <a:pt x="37" y="0"/>
                  </a:cubicBezTo>
                  <a:cubicBezTo>
                    <a:pt x="57" y="0"/>
                    <a:pt x="82" y="0"/>
                    <a:pt x="102" y="0"/>
                  </a:cubicBezTo>
                  <a:cubicBezTo>
                    <a:pt x="104" y="0"/>
                    <a:pt x="107" y="0"/>
                    <a:pt x="110" y="1"/>
                  </a:cubicBezTo>
                  <a:cubicBezTo>
                    <a:pt x="112" y="1"/>
                    <a:pt x="115" y="1"/>
                    <a:pt x="117" y="1"/>
                  </a:cubicBezTo>
                  <a:cubicBezTo>
                    <a:pt x="119" y="1"/>
                    <a:pt x="121" y="1"/>
                    <a:pt x="123" y="1"/>
                  </a:cubicBezTo>
                  <a:cubicBezTo>
                    <a:pt x="126" y="2"/>
                    <a:pt x="129" y="2"/>
                    <a:pt x="131" y="3"/>
                  </a:cubicBezTo>
                  <a:cubicBezTo>
                    <a:pt x="133" y="13"/>
                    <a:pt x="131" y="29"/>
                    <a:pt x="131" y="29"/>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55" name="Freeform 38"/>
            <p:cNvSpPr>
              <a:spLocks/>
            </p:cNvSpPr>
            <p:nvPr/>
          </p:nvSpPr>
          <p:spPr bwMode="auto">
            <a:xfrm>
              <a:off x="4430713" y="4376738"/>
              <a:ext cx="73025" cy="141288"/>
            </a:xfrm>
            <a:custGeom>
              <a:avLst/>
              <a:gdLst>
                <a:gd name="T0" fmla="*/ 21 w 21"/>
                <a:gd name="T1" fmla="*/ 1 h 41"/>
                <a:gd name="T2" fmla="*/ 21 w 21"/>
                <a:gd name="T3" fmla="*/ 35 h 41"/>
                <a:gd name="T4" fmla="*/ 15 w 21"/>
                <a:gd name="T5" fmla="*/ 37 h 41"/>
                <a:gd name="T6" fmla="*/ 8 w 21"/>
                <a:gd name="T7" fmla="*/ 39 h 41"/>
                <a:gd name="T8" fmla="*/ 0 w 21"/>
                <a:gd name="T9" fmla="*/ 41 h 41"/>
                <a:gd name="T10" fmla="*/ 0 w 21"/>
                <a:gd name="T11" fmla="*/ 0 h 41"/>
                <a:gd name="T12" fmla="*/ 8 w 21"/>
                <a:gd name="T13" fmla="*/ 1 h 41"/>
                <a:gd name="T14" fmla="*/ 15 w 21"/>
                <a:gd name="T15" fmla="*/ 1 h 41"/>
                <a:gd name="T16" fmla="*/ 21 w 21"/>
                <a:gd name="T1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1">
                  <a:moveTo>
                    <a:pt x="21" y="1"/>
                  </a:moveTo>
                  <a:cubicBezTo>
                    <a:pt x="21" y="35"/>
                    <a:pt x="21" y="35"/>
                    <a:pt x="21" y="35"/>
                  </a:cubicBezTo>
                  <a:cubicBezTo>
                    <a:pt x="19" y="36"/>
                    <a:pt x="17" y="37"/>
                    <a:pt x="15" y="37"/>
                  </a:cubicBezTo>
                  <a:cubicBezTo>
                    <a:pt x="13" y="38"/>
                    <a:pt x="10" y="39"/>
                    <a:pt x="8" y="39"/>
                  </a:cubicBezTo>
                  <a:cubicBezTo>
                    <a:pt x="5" y="40"/>
                    <a:pt x="2" y="41"/>
                    <a:pt x="0" y="41"/>
                  </a:cubicBezTo>
                  <a:cubicBezTo>
                    <a:pt x="0" y="0"/>
                    <a:pt x="0" y="0"/>
                    <a:pt x="0" y="0"/>
                  </a:cubicBezTo>
                  <a:cubicBezTo>
                    <a:pt x="2" y="0"/>
                    <a:pt x="5" y="0"/>
                    <a:pt x="8" y="1"/>
                  </a:cubicBezTo>
                  <a:cubicBezTo>
                    <a:pt x="10" y="1"/>
                    <a:pt x="13" y="1"/>
                    <a:pt x="15" y="1"/>
                  </a:cubicBezTo>
                  <a:cubicBezTo>
                    <a:pt x="17" y="1"/>
                    <a:pt x="19" y="1"/>
                    <a:pt x="21" y="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56" name="Freeform 39"/>
            <p:cNvSpPr>
              <a:spLocks/>
            </p:cNvSpPr>
            <p:nvPr/>
          </p:nvSpPr>
          <p:spPr bwMode="auto">
            <a:xfrm>
              <a:off x="4075113" y="4376738"/>
              <a:ext cx="128588" cy="149225"/>
            </a:xfrm>
            <a:custGeom>
              <a:avLst/>
              <a:gdLst>
                <a:gd name="T0" fmla="*/ 37 w 37"/>
                <a:gd name="T1" fmla="*/ 0 h 43"/>
                <a:gd name="T2" fmla="*/ 37 w 37"/>
                <a:gd name="T3" fmla="*/ 43 h 43"/>
                <a:gd name="T4" fmla="*/ 1 w 37"/>
                <a:gd name="T5" fmla="*/ 29 h 43"/>
                <a:gd name="T6" fmla="*/ 1 w 37"/>
                <a:gd name="T7" fmla="*/ 3 h 43"/>
                <a:gd name="T8" fmla="*/ 37 w 37"/>
                <a:gd name="T9" fmla="*/ 0 h 43"/>
              </a:gdLst>
              <a:ahLst/>
              <a:cxnLst>
                <a:cxn ang="0">
                  <a:pos x="T0" y="T1"/>
                </a:cxn>
                <a:cxn ang="0">
                  <a:pos x="T2" y="T3"/>
                </a:cxn>
                <a:cxn ang="0">
                  <a:pos x="T4" y="T5"/>
                </a:cxn>
                <a:cxn ang="0">
                  <a:pos x="T6" y="T7"/>
                </a:cxn>
                <a:cxn ang="0">
                  <a:pos x="T8" y="T9"/>
                </a:cxn>
              </a:cxnLst>
              <a:rect l="0" t="0" r="r" b="b"/>
              <a:pathLst>
                <a:path w="37" h="43">
                  <a:moveTo>
                    <a:pt x="37" y="0"/>
                  </a:moveTo>
                  <a:cubicBezTo>
                    <a:pt x="37" y="43"/>
                    <a:pt x="37" y="43"/>
                    <a:pt x="37" y="43"/>
                  </a:cubicBezTo>
                  <a:cubicBezTo>
                    <a:pt x="25" y="41"/>
                    <a:pt x="4" y="35"/>
                    <a:pt x="1" y="29"/>
                  </a:cubicBezTo>
                  <a:cubicBezTo>
                    <a:pt x="1" y="29"/>
                    <a:pt x="0" y="13"/>
                    <a:pt x="1" y="3"/>
                  </a:cubicBezTo>
                  <a:cubicBezTo>
                    <a:pt x="6" y="1"/>
                    <a:pt x="20" y="1"/>
                    <a:pt x="37"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57" name="Freeform 40"/>
            <p:cNvSpPr>
              <a:spLocks/>
            </p:cNvSpPr>
            <p:nvPr/>
          </p:nvSpPr>
          <p:spPr bwMode="auto">
            <a:xfrm>
              <a:off x="4457701" y="4379913"/>
              <a:ext cx="25400" cy="131763"/>
            </a:xfrm>
            <a:custGeom>
              <a:avLst/>
              <a:gdLst>
                <a:gd name="T0" fmla="*/ 7 w 7"/>
                <a:gd name="T1" fmla="*/ 0 h 38"/>
                <a:gd name="T2" fmla="*/ 7 w 7"/>
                <a:gd name="T3" fmla="*/ 36 h 38"/>
                <a:gd name="T4" fmla="*/ 0 w 7"/>
                <a:gd name="T5" fmla="*/ 38 h 38"/>
                <a:gd name="T6" fmla="*/ 0 w 7"/>
                <a:gd name="T7" fmla="*/ 0 h 38"/>
                <a:gd name="T8" fmla="*/ 7 w 7"/>
                <a:gd name="T9" fmla="*/ 0 h 38"/>
              </a:gdLst>
              <a:ahLst/>
              <a:cxnLst>
                <a:cxn ang="0">
                  <a:pos x="T0" y="T1"/>
                </a:cxn>
                <a:cxn ang="0">
                  <a:pos x="T2" y="T3"/>
                </a:cxn>
                <a:cxn ang="0">
                  <a:pos x="T4" y="T5"/>
                </a:cxn>
                <a:cxn ang="0">
                  <a:pos x="T6" y="T7"/>
                </a:cxn>
                <a:cxn ang="0">
                  <a:pos x="T8" y="T9"/>
                </a:cxn>
              </a:cxnLst>
              <a:rect l="0" t="0" r="r" b="b"/>
              <a:pathLst>
                <a:path w="7" h="38">
                  <a:moveTo>
                    <a:pt x="7" y="0"/>
                  </a:moveTo>
                  <a:cubicBezTo>
                    <a:pt x="7" y="36"/>
                    <a:pt x="7" y="36"/>
                    <a:pt x="7" y="36"/>
                  </a:cubicBezTo>
                  <a:cubicBezTo>
                    <a:pt x="5" y="37"/>
                    <a:pt x="2" y="38"/>
                    <a:pt x="0" y="38"/>
                  </a:cubicBezTo>
                  <a:cubicBezTo>
                    <a:pt x="0" y="0"/>
                    <a:pt x="0" y="0"/>
                    <a:pt x="0" y="0"/>
                  </a:cubicBezTo>
                  <a:cubicBezTo>
                    <a:pt x="2" y="0"/>
                    <a:pt x="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258" name="Group 257"/>
          <p:cNvGrpSpPr/>
          <p:nvPr/>
        </p:nvGrpSpPr>
        <p:grpSpPr>
          <a:xfrm>
            <a:off x="7711227" y="4027047"/>
            <a:ext cx="361269" cy="116299"/>
            <a:chOff x="4075113" y="4376738"/>
            <a:chExt cx="463550" cy="149225"/>
          </a:xfrm>
        </p:grpSpPr>
        <p:sp>
          <p:nvSpPr>
            <p:cNvPr id="259" name="Freeform 37"/>
            <p:cNvSpPr>
              <a:spLocks/>
            </p:cNvSpPr>
            <p:nvPr/>
          </p:nvSpPr>
          <p:spPr bwMode="auto">
            <a:xfrm>
              <a:off x="4075113" y="4376738"/>
              <a:ext cx="463550" cy="149225"/>
            </a:xfrm>
            <a:custGeom>
              <a:avLst/>
              <a:gdLst>
                <a:gd name="T0" fmla="*/ 131 w 133"/>
                <a:gd name="T1" fmla="*/ 29 h 43"/>
                <a:gd name="T2" fmla="*/ 123 w 133"/>
                <a:gd name="T3" fmla="*/ 35 h 43"/>
                <a:gd name="T4" fmla="*/ 117 w 133"/>
                <a:gd name="T5" fmla="*/ 37 h 43"/>
                <a:gd name="T6" fmla="*/ 110 w 133"/>
                <a:gd name="T7" fmla="*/ 39 h 43"/>
                <a:gd name="T8" fmla="*/ 102 w 133"/>
                <a:gd name="T9" fmla="*/ 41 h 43"/>
                <a:gd name="T10" fmla="*/ 88 w 133"/>
                <a:gd name="T11" fmla="*/ 43 h 43"/>
                <a:gd name="T12" fmla="*/ 72 w 133"/>
                <a:gd name="T13" fmla="*/ 24 h 43"/>
                <a:gd name="T14" fmla="*/ 66 w 133"/>
                <a:gd name="T15" fmla="*/ 18 h 43"/>
                <a:gd name="T16" fmla="*/ 60 w 133"/>
                <a:gd name="T17" fmla="*/ 24 h 43"/>
                <a:gd name="T18" fmla="*/ 44 w 133"/>
                <a:gd name="T19" fmla="*/ 43 h 43"/>
                <a:gd name="T20" fmla="*/ 37 w 133"/>
                <a:gd name="T21" fmla="*/ 43 h 43"/>
                <a:gd name="T22" fmla="*/ 1 w 133"/>
                <a:gd name="T23" fmla="*/ 29 h 43"/>
                <a:gd name="T24" fmla="*/ 1 w 133"/>
                <a:gd name="T25" fmla="*/ 3 h 43"/>
                <a:gd name="T26" fmla="*/ 37 w 133"/>
                <a:gd name="T27" fmla="*/ 0 h 43"/>
                <a:gd name="T28" fmla="*/ 102 w 133"/>
                <a:gd name="T29" fmla="*/ 0 h 43"/>
                <a:gd name="T30" fmla="*/ 110 w 133"/>
                <a:gd name="T31" fmla="*/ 1 h 43"/>
                <a:gd name="T32" fmla="*/ 117 w 133"/>
                <a:gd name="T33" fmla="*/ 1 h 43"/>
                <a:gd name="T34" fmla="*/ 123 w 133"/>
                <a:gd name="T35" fmla="*/ 1 h 43"/>
                <a:gd name="T36" fmla="*/ 131 w 133"/>
                <a:gd name="T37" fmla="*/ 3 h 43"/>
                <a:gd name="T38" fmla="*/ 131 w 133"/>
                <a:gd name="T39"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43">
                  <a:moveTo>
                    <a:pt x="131" y="29"/>
                  </a:moveTo>
                  <a:cubicBezTo>
                    <a:pt x="130" y="31"/>
                    <a:pt x="127" y="33"/>
                    <a:pt x="123" y="35"/>
                  </a:cubicBezTo>
                  <a:cubicBezTo>
                    <a:pt x="121" y="36"/>
                    <a:pt x="119" y="37"/>
                    <a:pt x="117" y="37"/>
                  </a:cubicBezTo>
                  <a:cubicBezTo>
                    <a:pt x="115" y="38"/>
                    <a:pt x="112" y="39"/>
                    <a:pt x="110" y="39"/>
                  </a:cubicBezTo>
                  <a:cubicBezTo>
                    <a:pt x="107" y="40"/>
                    <a:pt x="104" y="41"/>
                    <a:pt x="102" y="41"/>
                  </a:cubicBezTo>
                  <a:cubicBezTo>
                    <a:pt x="96" y="43"/>
                    <a:pt x="90" y="43"/>
                    <a:pt x="88" y="43"/>
                  </a:cubicBezTo>
                  <a:cubicBezTo>
                    <a:pt x="80" y="43"/>
                    <a:pt x="75" y="31"/>
                    <a:pt x="72" y="24"/>
                  </a:cubicBezTo>
                  <a:cubicBezTo>
                    <a:pt x="70" y="18"/>
                    <a:pt x="66" y="18"/>
                    <a:pt x="66" y="18"/>
                  </a:cubicBezTo>
                  <a:cubicBezTo>
                    <a:pt x="66" y="18"/>
                    <a:pt x="62" y="18"/>
                    <a:pt x="60" y="24"/>
                  </a:cubicBezTo>
                  <a:cubicBezTo>
                    <a:pt x="58" y="31"/>
                    <a:pt x="52" y="43"/>
                    <a:pt x="44" y="43"/>
                  </a:cubicBezTo>
                  <a:cubicBezTo>
                    <a:pt x="43" y="43"/>
                    <a:pt x="40" y="43"/>
                    <a:pt x="37" y="43"/>
                  </a:cubicBezTo>
                  <a:cubicBezTo>
                    <a:pt x="25" y="41"/>
                    <a:pt x="4" y="35"/>
                    <a:pt x="1" y="29"/>
                  </a:cubicBezTo>
                  <a:cubicBezTo>
                    <a:pt x="1" y="29"/>
                    <a:pt x="0" y="13"/>
                    <a:pt x="1" y="3"/>
                  </a:cubicBezTo>
                  <a:cubicBezTo>
                    <a:pt x="6" y="1"/>
                    <a:pt x="20" y="1"/>
                    <a:pt x="37" y="0"/>
                  </a:cubicBezTo>
                  <a:cubicBezTo>
                    <a:pt x="57" y="0"/>
                    <a:pt x="82" y="0"/>
                    <a:pt x="102" y="0"/>
                  </a:cubicBezTo>
                  <a:cubicBezTo>
                    <a:pt x="104" y="0"/>
                    <a:pt x="107" y="0"/>
                    <a:pt x="110" y="1"/>
                  </a:cubicBezTo>
                  <a:cubicBezTo>
                    <a:pt x="112" y="1"/>
                    <a:pt x="115" y="1"/>
                    <a:pt x="117" y="1"/>
                  </a:cubicBezTo>
                  <a:cubicBezTo>
                    <a:pt x="119" y="1"/>
                    <a:pt x="121" y="1"/>
                    <a:pt x="123" y="1"/>
                  </a:cubicBezTo>
                  <a:cubicBezTo>
                    <a:pt x="126" y="2"/>
                    <a:pt x="129" y="2"/>
                    <a:pt x="131" y="3"/>
                  </a:cubicBezTo>
                  <a:cubicBezTo>
                    <a:pt x="133" y="13"/>
                    <a:pt x="131" y="29"/>
                    <a:pt x="131" y="29"/>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60" name="Freeform 38"/>
            <p:cNvSpPr>
              <a:spLocks/>
            </p:cNvSpPr>
            <p:nvPr/>
          </p:nvSpPr>
          <p:spPr bwMode="auto">
            <a:xfrm>
              <a:off x="4430713" y="4376738"/>
              <a:ext cx="73025" cy="141288"/>
            </a:xfrm>
            <a:custGeom>
              <a:avLst/>
              <a:gdLst>
                <a:gd name="T0" fmla="*/ 21 w 21"/>
                <a:gd name="T1" fmla="*/ 1 h 41"/>
                <a:gd name="T2" fmla="*/ 21 w 21"/>
                <a:gd name="T3" fmla="*/ 35 h 41"/>
                <a:gd name="T4" fmla="*/ 15 w 21"/>
                <a:gd name="T5" fmla="*/ 37 h 41"/>
                <a:gd name="T6" fmla="*/ 8 w 21"/>
                <a:gd name="T7" fmla="*/ 39 h 41"/>
                <a:gd name="T8" fmla="*/ 0 w 21"/>
                <a:gd name="T9" fmla="*/ 41 h 41"/>
                <a:gd name="T10" fmla="*/ 0 w 21"/>
                <a:gd name="T11" fmla="*/ 0 h 41"/>
                <a:gd name="T12" fmla="*/ 8 w 21"/>
                <a:gd name="T13" fmla="*/ 1 h 41"/>
                <a:gd name="T14" fmla="*/ 15 w 21"/>
                <a:gd name="T15" fmla="*/ 1 h 41"/>
                <a:gd name="T16" fmla="*/ 21 w 21"/>
                <a:gd name="T1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1">
                  <a:moveTo>
                    <a:pt x="21" y="1"/>
                  </a:moveTo>
                  <a:cubicBezTo>
                    <a:pt x="21" y="35"/>
                    <a:pt x="21" y="35"/>
                    <a:pt x="21" y="35"/>
                  </a:cubicBezTo>
                  <a:cubicBezTo>
                    <a:pt x="19" y="36"/>
                    <a:pt x="17" y="37"/>
                    <a:pt x="15" y="37"/>
                  </a:cubicBezTo>
                  <a:cubicBezTo>
                    <a:pt x="13" y="38"/>
                    <a:pt x="10" y="39"/>
                    <a:pt x="8" y="39"/>
                  </a:cubicBezTo>
                  <a:cubicBezTo>
                    <a:pt x="5" y="40"/>
                    <a:pt x="2" y="41"/>
                    <a:pt x="0" y="41"/>
                  </a:cubicBezTo>
                  <a:cubicBezTo>
                    <a:pt x="0" y="0"/>
                    <a:pt x="0" y="0"/>
                    <a:pt x="0" y="0"/>
                  </a:cubicBezTo>
                  <a:cubicBezTo>
                    <a:pt x="2" y="0"/>
                    <a:pt x="5" y="0"/>
                    <a:pt x="8" y="1"/>
                  </a:cubicBezTo>
                  <a:cubicBezTo>
                    <a:pt x="10" y="1"/>
                    <a:pt x="13" y="1"/>
                    <a:pt x="15" y="1"/>
                  </a:cubicBezTo>
                  <a:cubicBezTo>
                    <a:pt x="17" y="1"/>
                    <a:pt x="19" y="1"/>
                    <a:pt x="21" y="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61" name="Freeform 39"/>
            <p:cNvSpPr>
              <a:spLocks/>
            </p:cNvSpPr>
            <p:nvPr/>
          </p:nvSpPr>
          <p:spPr bwMode="auto">
            <a:xfrm>
              <a:off x="4075113" y="4376738"/>
              <a:ext cx="128588" cy="149225"/>
            </a:xfrm>
            <a:custGeom>
              <a:avLst/>
              <a:gdLst>
                <a:gd name="T0" fmla="*/ 37 w 37"/>
                <a:gd name="T1" fmla="*/ 0 h 43"/>
                <a:gd name="T2" fmla="*/ 37 w 37"/>
                <a:gd name="T3" fmla="*/ 43 h 43"/>
                <a:gd name="T4" fmla="*/ 1 w 37"/>
                <a:gd name="T5" fmla="*/ 29 h 43"/>
                <a:gd name="T6" fmla="*/ 1 w 37"/>
                <a:gd name="T7" fmla="*/ 3 h 43"/>
                <a:gd name="T8" fmla="*/ 37 w 37"/>
                <a:gd name="T9" fmla="*/ 0 h 43"/>
              </a:gdLst>
              <a:ahLst/>
              <a:cxnLst>
                <a:cxn ang="0">
                  <a:pos x="T0" y="T1"/>
                </a:cxn>
                <a:cxn ang="0">
                  <a:pos x="T2" y="T3"/>
                </a:cxn>
                <a:cxn ang="0">
                  <a:pos x="T4" y="T5"/>
                </a:cxn>
                <a:cxn ang="0">
                  <a:pos x="T6" y="T7"/>
                </a:cxn>
                <a:cxn ang="0">
                  <a:pos x="T8" y="T9"/>
                </a:cxn>
              </a:cxnLst>
              <a:rect l="0" t="0" r="r" b="b"/>
              <a:pathLst>
                <a:path w="37" h="43">
                  <a:moveTo>
                    <a:pt x="37" y="0"/>
                  </a:moveTo>
                  <a:cubicBezTo>
                    <a:pt x="37" y="43"/>
                    <a:pt x="37" y="43"/>
                    <a:pt x="37" y="43"/>
                  </a:cubicBezTo>
                  <a:cubicBezTo>
                    <a:pt x="25" y="41"/>
                    <a:pt x="4" y="35"/>
                    <a:pt x="1" y="29"/>
                  </a:cubicBezTo>
                  <a:cubicBezTo>
                    <a:pt x="1" y="29"/>
                    <a:pt x="0" y="13"/>
                    <a:pt x="1" y="3"/>
                  </a:cubicBezTo>
                  <a:cubicBezTo>
                    <a:pt x="6" y="1"/>
                    <a:pt x="20" y="1"/>
                    <a:pt x="37"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62" name="Freeform 40"/>
            <p:cNvSpPr>
              <a:spLocks/>
            </p:cNvSpPr>
            <p:nvPr/>
          </p:nvSpPr>
          <p:spPr bwMode="auto">
            <a:xfrm>
              <a:off x="4457701" y="4379913"/>
              <a:ext cx="25400" cy="131763"/>
            </a:xfrm>
            <a:custGeom>
              <a:avLst/>
              <a:gdLst>
                <a:gd name="T0" fmla="*/ 7 w 7"/>
                <a:gd name="T1" fmla="*/ 0 h 38"/>
                <a:gd name="T2" fmla="*/ 7 w 7"/>
                <a:gd name="T3" fmla="*/ 36 h 38"/>
                <a:gd name="T4" fmla="*/ 0 w 7"/>
                <a:gd name="T5" fmla="*/ 38 h 38"/>
                <a:gd name="T6" fmla="*/ 0 w 7"/>
                <a:gd name="T7" fmla="*/ 0 h 38"/>
                <a:gd name="T8" fmla="*/ 7 w 7"/>
                <a:gd name="T9" fmla="*/ 0 h 38"/>
              </a:gdLst>
              <a:ahLst/>
              <a:cxnLst>
                <a:cxn ang="0">
                  <a:pos x="T0" y="T1"/>
                </a:cxn>
                <a:cxn ang="0">
                  <a:pos x="T2" y="T3"/>
                </a:cxn>
                <a:cxn ang="0">
                  <a:pos x="T4" y="T5"/>
                </a:cxn>
                <a:cxn ang="0">
                  <a:pos x="T6" y="T7"/>
                </a:cxn>
                <a:cxn ang="0">
                  <a:pos x="T8" y="T9"/>
                </a:cxn>
              </a:cxnLst>
              <a:rect l="0" t="0" r="r" b="b"/>
              <a:pathLst>
                <a:path w="7" h="38">
                  <a:moveTo>
                    <a:pt x="7" y="0"/>
                  </a:moveTo>
                  <a:cubicBezTo>
                    <a:pt x="7" y="36"/>
                    <a:pt x="7" y="36"/>
                    <a:pt x="7" y="36"/>
                  </a:cubicBezTo>
                  <a:cubicBezTo>
                    <a:pt x="5" y="37"/>
                    <a:pt x="2" y="38"/>
                    <a:pt x="0" y="38"/>
                  </a:cubicBezTo>
                  <a:cubicBezTo>
                    <a:pt x="0" y="0"/>
                    <a:pt x="0" y="0"/>
                    <a:pt x="0" y="0"/>
                  </a:cubicBezTo>
                  <a:cubicBezTo>
                    <a:pt x="2" y="0"/>
                    <a:pt x="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263" name="Group 262"/>
          <p:cNvGrpSpPr/>
          <p:nvPr/>
        </p:nvGrpSpPr>
        <p:grpSpPr>
          <a:xfrm>
            <a:off x="7711227" y="5387832"/>
            <a:ext cx="361269" cy="116299"/>
            <a:chOff x="4075113" y="4376738"/>
            <a:chExt cx="463550" cy="149225"/>
          </a:xfrm>
        </p:grpSpPr>
        <p:sp>
          <p:nvSpPr>
            <p:cNvPr id="264" name="Freeform 37"/>
            <p:cNvSpPr>
              <a:spLocks/>
            </p:cNvSpPr>
            <p:nvPr/>
          </p:nvSpPr>
          <p:spPr bwMode="auto">
            <a:xfrm>
              <a:off x="4075113" y="4376738"/>
              <a:ext cx="463550" cy="149225"/>
            </a:xfrm>
            <a:custGeom>
              <a:avLst/>
              <a:gdLst>
                <a:gd name="T0" fmla="*/ 131 w 133"/>
                <a:gd name="T1" fmla="*/ 29 h 43"/>
                <a:gd name="T2" fmla="*/ 123 w 133"/>
                <a:gd name="T3" fmla="*/ 35 h 43"/>
                <a:gd name="T4" fmla="*/ 117 w 133"/>
                <a:gd name="T5" fmla="*/ 37 h 43"/>
                <a:gd name="T6" fmla="*/ 110 w 133"/>
                <a:gd name="T7" fmla="*/ 39 h 43"/>
                <a:gd name="T8" fmla="*/ 102 w 133"/>
                <a:gd name="T9" fmla="*/ 41 h 43"/>
                <a:gd name="T10" fmla="*/ 88 w 133"/>
                <a:gd name="T11" fmla="*/ 43 h 43"/>
                <a:gd name="T12" fmla="*/ 72 w 133"/>
                <a:gd name="T13" fmla="*/ 24 h 43"/>
                <a:gd name="T14" fmla="*/ 66 w 133"/>
                <a:gd name="T15" fmla="*/ 18 h 43"/>
                <a:gd name="T16" fmla="*/ 60 w 133"/>
                <a:gd name="T17" fmla="*/ 24 h 43"/>
                <a:gd name="T18" fmla="*/ 44 w 133"/>
                <a:gd name="T19" fmla="*/ 43 h 43"/>
                <a:gd name="T20" fmla="*/ 37 w 133"/>
                <a:gd name="T21" fmla="*/ 43 h 43"/>
                <a:gd name="T22" fmla="*/ 1 w 133"/>
                <a:gd name="T23" fmla="*/ 29 h 43"/>
                <a:gd name="T24" fmla="*/ 1 w 133"/>
                <a:gd name="T25" fmla="*/ 3 h 43"/>
                <a:gd name="T26" fmla="*/ 37 w 133"/>
                <a:gd name="T27" fmla="*/ 0 h 43"/>
                <a:gd name="T28" fmla="*/ 102 w 133"/>
                <a:gd name="T29" fmla="*/ 0 h 43"/>
                <a:gd name="T30" fmla="*/ 110 w 133"/>
                <a:gd name="T31" fmla="*/ 1 h 43"/>
                <a:gd name="T32" fmla="*/ 117 w 133"/>
                <a:gd name="T33" fmla="*/ 1 h 43"/>
                <a:gd name="T34" fmla="*/ 123 w 133"/>
                <a:gd name="T35" fmla="*/ 1 h 43"/>
                <a:gd name="T36" fmla="*/ 131 w 133"/>
                <a:gd name="T37" fmla="*/ 3 h 43"/>
                <a:gd name="T38" fmla="*/ 131 w 133"/>
                <a:gd name="T39"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43">
                  <a:moveTo>
                    <a:pt x="131" y="29"/>
                  </a:moveTo>
                  <a:cubicBezTo>
                    <a:pt x="130" y="31"/>
                    <a:pt x="127" y="33"/>
                    <a:pt x="123" y="35"/>
                  </a:cubicBezTo>
                  <a:cubicBezTo>
                    <a:pt x="121" y="36"/>
                    <a:pt x="119" y="37"/>
                    <a:pt x="117" y="37"/>
                  </a:cubicBezTo>
                  <a:cubicBezTo>
                    <a:pt x="115" y="38"/>
                    <a:pt x="112" y="39"/>
                    <a:pt x="110" y="39"/>
                  </a:cubicBezTo>
                  <a:cubicBezTo>
                    <a:pt x="107" y="40"/>
                    <a:pt x="104" y="41"/>
                    <a:pt x="102" y="41"/>
                  </a:cubicBezTo>
                  <a:cubicBezTo>
                    <a:pt x="96" y="43"/>
                    <a:pt x="90" y="43"/>
                    <a:pt x="88" y="43"/>
                  </a:cubicBezTo>
                  <a:cubicBezTo>
                    <a:pt x="80" y="43"/>
                    <a:pt x="75" y="31"/>
                    <a:pt x="72" y="24"/>
                  </a:cubicBezTo>
                  <a:cubicBezTo>
                    <a:pt x="70" y="18"/>
                    <a:pt x="66" y="18"/>
                    <a:pt x="66" y="18"/>
                  </a:cubicBezTo>
                  <a:cubicBezTo>
                    <a:pt x="66" y="18"/>
                    <a:pt x="62" y="18"/>
                    <a:pt x="60" y="24"/>
                  </a:cubicBezTo>
                  <a:cubicBezTo>
                    <a:pt x="58" y="31"/>
                    <a:pt x="52" y="43"/>
                    <a:pt x="44" y="43"/>
                  </a:cubicBezTo>
                  <a:cubicBezTo>
                    <a:pt x="43" y="43"/>
                    <a:pt x="40" y="43"/>
                    <a:pt x="37" y="43"/>
                  </a:cubicBezTo>
                  <a:cubicBezTo>
                    <a:pt x="25" y="41"/>
                    <a:pt x="4" y="35"/>
                    <a:pt x="1" y="29"/>
                  </a:cubicBezTo>
                  <a:cubicBezTo>
                    <a:pt x="1" y="29"/>
                    <a:pt x="0" y="13"/>
                    <a:pt x="1" y="3"/>
                  </a:cubicBezTo>
                  <a:cubicBezTo>
                    <a:pt x="6" y="1"/>
                    <a:pt x="20" y="1"/>
                    <a:pt x="37" y="0"/>
                  </a:cubicBezTo>
                  <a:cubicBezTo>
                    <a:pt x="57" y="0"/>
                    <a:pt x="82" y="0"/>
                    <a:pt x="102" y="0"/>
                  </a:cubicBezTo>
                  <a:cubicBezTo>
                    <a:pt x="104" y="0"/>
                    <a:pt x="107" y="0"/>
                    <a:pt x="110" y="1"/>
                  </a:cubicBezTo>
                  <a:cubicBezTo>
                    <a:pt x="112" y="1"/>
                    <a:pt x="115" y="1"/>
                    <a:pt x="117" y="1"/>
                  </a:cubicBezTo>
                  <a:cubicBezTo>
                    <a:pt x="119" y="1"/>
                    <a:pt x="121" y="1"/>
                    <a:pt x="123" y="1"/>
                  </a:cubicBezTo>
                  <a:cubicBezTo>
                    <a:pt x="126" y="2"/>
                    <a:pt x="129" y="2"/>
                    <a:pt x="131" y="3"/>
                  </a:cubicBezTo>
                  <a:cubicBezTo>
                    <a:pt x="133" y="13"/>
                    <a:pt x="131" y="29"/>
                    <a:pt x="131" y="29"/>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65" name="Freeform 38"/>
            <p:cNvSpPr>
              <a:spLocks/>
            </p:cNvSpPr>
            <p:nvPr/>
          </p:nvSpPr>
          <p:spPr bwMode="auto">
            <a:xfrm>
              <a:off x="4430713" y="4376738"/>
              <a:ext cx="73025" cy="141288"/>
            </a:xfrm>
            <a:custGeom>
              <a:avLst/>
              <a:gdLst>
                <a:gd name="T0" fmla="*/ 21 w 21"/>
                <a:gd name="T1" fmla="*/ 1 h 41"/>
                <a:gd name="T2" fmla="*/ 21 w 21"/>
                <a:gd name="T3" fmla="*/ 35 h 41"/>
                <a:gd name="T4" fmla="*/ 15 w 21"/>
                <a:gd name="T5" fmla="*/ 37 h 41"/>
                <a:gd name="T6" fmla="*/ 8 w 21"/>
                <a:gd name="T7" fmla="*/ 39 h 41"/>
                <a:gd name="T8" fmla="*/ 0 w 21"/>
                <a:gd name="T9" fmla="*/ 41 h 41"/>
                <a:gd name="T10" fmla="*/ 0 w 21"/>
                <a:gd name="T11" fmla="*/ 0 h 41"/>
                <a:gd name="T12" fmla="*/ 8 w 21"/>
                <a:gd name="T13" fmla="*/ 1 h 41"/>
                <a:gd name="T14" fmla="*/ 15 w 21"/>
                <a:gd name="T15" fmla="*/ 1 h 41"/>
                <a:gd name="T16" fmla="*/ 21 w 21"/>
                <a:gd name="T1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1">
                  <a:moveTo>
                    <a:pt x="21" y="1"/>
                  </a:moveTo>
                  <a:cubicBezTo>
                    <a:pt x="21" y="35"/>
                    <a:pt x="21" y="35"/>
                    <a:pt x="21" y="35"/>
                  </a:cubicBezTo>
                  <a:cubicBezTo>
                    <a:pt x="19" y="36"/>
                    <a:pt x="17" y="37"/>
                    <a:pt x="15" y="37"/>
                  </a:cubicBezTo>
                  <a:cubicBezTo>
                    <a:pt x="13" y="38"/>
                    <a:pt x="10" y="39"/>
                    <a:pt x="8" y="39"/>
                  </a:cubicBezTo>
                  <a:cubicBezTo>
                    <a:pt x="5" y="40"/>
                    <a:pt x="2" y="41"/>
                    <a:pt x="0" y="41"/>
                  </a:cubicBezTo>
                  <a:cubicBezTo>
                    <a:pt x="0" y="0"/>
                    <a:pt x="0" y="0"/>
                    <a:pt x="0" y="0"/>
                  </a:cubicBezTo>
                  <a:cubicBezTo>
                    <a:pt x="2" y="0"/>
                    <a:pt x="5" y="0"/>
                    <a:pt x="8" y="1"/>
                  </a:cubicBezTo>
                  <a:cubicBezTo>
                    <a:pt x="10" y="1"/>
                    <a:pt x="13" y="1"/>
                    <a:pt x="15" y="1"/>
                  </a:cubicBezTo>
                  <a:cubicBezTo>
                    <a:pt x="17" y="1"/>
                    <a:pt x="19" y="1"/>
                    <a:pt x="21" y="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66" name="Freeform 39"/>
            <p:cNvSpPr>
              <a:spLocks/>
            </p:cNvSpPr>
            <p:nvPr/>
          </p:nvSpPr>
          <p:spPr bwMode="auto">
            <a:xfrm>
              <a:off x="4075113" y="4376738"/>
              <a:ext cx="128588" cy="149225"/>
            </a:xfrm>
            <a:custGeom>
              <a:avLst/>
              <a:gdLst>
                <a:gd name="T0" fmla="*/ 37 w 37"/>
                <a:gd name="T1" fmla="*/ 0 h 43"/>
                <a:gd name="T2" fmla="*/ 37 w 37"/>
                <a:gd name="T3" fmla="*/ 43 h 43"/>
                <a:gd name="T4" fmla="*/ 1 w 37"/>
                <a:gd name="T5" fmla="*/ 29 h 43"/>
                <a:gd name="T6" fmla="*/ 1 w 37"/>
                <a:gd name="T7" fmla="*/ 3 h 43"/>
                <a:gd name="T8" fmla="*/ 37 w 37"/>
                <a:gd name="T9" fmla="*/ 0 h 43"/>
              </a:gdLst>
              <a:ahLst/>
              <a:cxnLst>
                <a:cxn ang="0">
                  <a:pos x="T0" y="T1"/>
                </a:cxn>
                <a:cxn ang="0">
                  <a:pos x="T2" y="T3"/>
                </a:cxn>
                <a:cxn ang="0">
                  <a:pos x="T4" y="T5"/>
                </a:cxn>
                <a:cxn ang="0">
                  <a:pos x="T6" y="T7"/>
                </a:cxn>
                <a:cxn ang="0">
                  <a:pos x="T8" y="T9"/>
                </a:cxn>
              </a:cxnLst>
              <a:rect l="0" t="0" r="r" b="b"/>
              <a:pathLst>
                <a:path w="37" h="43">
                  <a:moveTo>
                    <a:pt x="37" y="0"/>
                  </a:moveTo>
                  <a:cubicBezTo>
                    <a:pt x="37" y="43"/>
                    <a:pt x="37" y="43"/>
                    <a:pt x="37" y="43"/>
                  </a:cubicBezTo>
                  <a:cubicBezTo>
                    <a:pt x="25" y="41"/>
                    <a:pt x="4" y="35"/>
                    <a:pt x="1" y="29"/>
                  </a:cubicBezTo>
                  <a:cubicBezTo>
                    <a:pt x="1" y="29"/>
                    <a:pt x="0" y="13"/>
                    <a:pt x="1" y="3"/>
                  </a:cubicBezTo>
                  <a:cubicBezTo>
                    <a:pt x="6" y="1"/>
                    <a:pt x="20" y="1"/>
                    <a:pt x="37"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267" name="Freeform 40"/>
            <p:cNvSpPr>
              <a:spLocks/>
            </p:cNvSpPr>
            <p:nvPr/>
          </p:nvSpPr>
          <p:spPr bwMode="auto">
            <a:xfrm>
              <a:off x="4457701" y="4379913"/>
              <a:ext cx="25400" cy="131763"/>
            </a:xfrm>
            <a:custGeom>
              <a:avLst/>
              <a:gdLst>
                <a:gd name="T0" fmla="*/ 7 w 7"/>
                <a:gd name="T1" fmla="*/ 0 h 38"/>
                <a:gd name="T2" fmla="*/ 7 w 7"/>
                <a:gd name="T3" fmla="*/ 36 h 38"/>
                <a:gd name="T4" fmla="*/ 0 w 7"/>
                <a:gd name="T5" fmla="*/ 38 h 38"/>
                <a:gd name="T6" fmla="*/ 0 w 7"/>
                <a:gd name="T7" fmla="*/ 0 h 38"/>
                <a:gd name="T8" fmla="*/ 7 w 7"/>
                <a:gd name="T9" fmla="*/ 0 h 38"/>
              </a:gdLst>
              <a:ahLst/>
              <a:cxnLst>
                <a:cxn ang="0">
                  <a:pos x="T0" y="T1"/>
                </a:cxn>
                <a:cxn ang="0">
                  <a:pos x="T2" y="T3"/>
                </a:cxn>
                <a:cxn ang="0">
                  <a:pos x="T4" y="T5"/>
                </a:cxn>
                <a:cxn ang="0">
                  <a:pos x="T6" y="T7"/>
                </a:cxn>
                <a:cxn ang="0">
                  <a:pos x="T8" y="T9"/>
                </a:cxn>
              </a:cxnLst>
              <a:rect l="0" t="0" r="r" b="b"/>
              <a:pathLst>
                <a:path w="7" h="38">
                  <a:moveTo>
                    <a:pt x="7" y="0"/>
                  </a:moveTo>
                  <a:cubicBezTo>
                    <a:pt x="7" y="36"/>
                    <a:pt x="7" y="36"/>
                    <a:pt x="7" y="36"/>
                  </a:cubicBezTo>
                  <a:cubicBezTo>
                    <a:pt x="5" y="37"/>
                    <a:pt x="2" y="38"/>
                    <a:pt x="0" y="38"/>
                  </a:cubicBezTo>
                  <a:cubicBezTo>
                    <a:pt x="0" y="0"/>
                    <a:pt x="0" y="0"/>
                    <a:pt x="0" y="0"/>
                  </a:cubicBezTo>
                  <a:cubicBezTo>
                    <a:pt x="2" y="0"/>
                    <a:pt x="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sp>
        <p:nvSpPr>
          <p:cNvPr id="268" name="Title 16"/>
          <p:cNvSpPr txBox="1">
            <a:spLocks/>
          </p:cNvSpPr>
          <p:nvPr/>
        </p:nvSpPr>
        <p:spPr>
          <a:xfrm>
            <a:off x="427039" y="4476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353535"/>
                    </a:gs>
                    <a:gs pos="100000">
                      <a:srgbClr val="353535"/>
                    </a:gs>
                  </a:gsLst>
                  <a:lin ang="5400000" scaled="0"/>
                </a:gradFill>
                <a:effectLst/>
                <a:uLnTx/>
                <a:uFillTx/>
                <a:latin typeface="Segoe UI Light"/>
                <a:ea typeface="+mn-ea"/>
                <a:cs typeface="Segoe UI" pitchFamily="34" charset="0"/>
              </a:rPr>
              <a:t>What are Bots?</a:t>
            </a:r>
            <a:endParaRPr kumimoji="0" lang="en-US" sz="4800" b="0" i="0" u="none" strike="noStrike" kern="1200" cap="none" spc="0" normalizeH="0" baseline="0" noProof="0" dirty="0">
              <a:ln w="3175">
                <a:noFill/>
              </a:ln>
              <a:gradFill>
                <a:gsLst>
                  <a:gs pos="1250">
                    <a:srgbClr val="353535"/>
                  </a:gs>
                  <a:gs pos="99000">
                    <a:srgbClr val="353535"/>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10433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8"/>
          <p:cNvSpPr/>
          <p:nvPr/>
        </p:nvSpPr>
        <p:spPr bwMode="auto">
          <a:xfrm>
            <a:off x="108371" y="3192462"/>
            <a:ext cx="2141771" cy="63989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89603" tIns="89603" rIns="33605" bIns="33605" rtlCol="0" anchor="ctr" anchorCtr="0"/>
          <a:lstStyle/>
          <a:p>
            <a:pPr marL="0" marR="0" lvl="0" indent="0" algn="ctr" defTabSz="913511"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Your bot code</a:t>
            </a:r>
          </a:p>
        </p:txBody>
      </p:sp>
      <p:sp>
        <p:nvSpPr>
          <p:cNvPr id="4" name="Rectangle 3"/>
          <p:cNvSpPr/>
          <p:nvPr/>
        </p:nvSpPr>
        <p:spPr>
          <a:xfrm>
            <a:off x="3602442" y="4815479"/>
            <a:ext cx="4901795" cy="1697259"/>
          </a:xfrm>
          <a:prstGeom prst="rect">
            <a:avLst/>
          </a:prstGeom>
          <a:solidFill>
            <a:schemeClr val="bg1">
              <a:lumMod val="95000"/>
            </a:schemeClr>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light"/>
              <a:ea typeface="+mn-ea"/>
              <a:cs typeface="+mn-cs"/>
            </a:endParaRPr>
          </a:p>
        </p:txBody>
      </p:sp>
      <p:sp>
        <p:nvSpPr>
          <p:cNvPr id="5" name="Rectangle 4"/>
          <p:cNvSpPr/>
          <p:nvPr/>
        </p:nvSpPr>
        <p:spPr>
          <a:xfrm>
            <a:off x="4882504" y="5696841"/>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Entity</a:t>
            </a:r>
            <a:br>
              <a:rPr kumimoji="0" lang="en-US" sz="12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br>
            <a:r>
              <a:rPr kumimoji="0" lang="en-US" sz="12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Extraction</a:t>
            </a:r>
          </a:p>
        </p:txBody>
      </p:sp>
      <p:sp>
        <p:nvSpPr>
          <p:cNvPr id="6" name="Rectangle 5"/>
          <p:cNvSpPr/>
          <p:nvPr/>
        </p:nvSpPr>
        <p:spPr>
          <a:xfrm>
            <a:off x="3823623" y="5696841"/>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Speech</a:t>
            </a:r>
          </a:p>
        </p:txBody>
      </p:sp>
      <p:sp>
        <p:nvSpPr>
          <p:cNvPr id="7" name="Rectangle 6"/>
          <p:cNvSpPr/>
          <p:nvPr/>
        </p:nvSpPr>
        <p:spPr>
          <a:xfrm>
            <a:off x="5941385" y="4992012"/>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Bot Clipboard w entities</a:t>
            </a:r>
          </a:p>
        </p:txBody>
      </p:sp>
      <p:sp>
        <p:nvSpPr>
          <p:cNvPr id="8" name="Rectangle 7"/>
          <p:cNvSpPr/>
          <p:nvPr/>
        </p:nvSpPr>
        <p:spPr>
          <a:xfrm>
            <a:off x="3823623" y="4992012"/>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Natural Language</a:t>
            </a:r>
          </a:p>
        </p:txBody>
      </p:sp>
      <p:sp>
        <p:nvSpPr>
          <p:cNvPr id="9" name="Rectangle 8"/>
          <p:cNvSpPr/>
          <p:nvPr/>
        </p:nvSpPr>
        <p:spPr>
          <a:xfrm>
            <a:off x="4882504" y="4992012"/>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Translation</a:t>
            </a:r>
          </a:p>
        </p:txBody>
      </p:sp>
      <p:sp>
        <p:nvSpPr>
          <p:cNvPr id="10" name="Rectangle 9"/>
          <p:cNvSpPr/>
          <p:nvPr/>
        </p:nvSpPr>
        <p:spPr>
          <a:xfrm>
            <a:off x="5136884" y="4456971"/>
            <a:ext cx="2069797" cy="338554"/>
          </a:xfrm>
          <a:prstGeom prst="rect">
            <a:avLst/>
          </a:prstGeom>
        </p:spPr>
        <p:txBody>
          <a:bodyPr wrap="non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light"/>
                <a:ea typeface="+mn-ea"/>
                <a:cs typeface="Segoe UI Light" panose="020B0502040204020203" pitchFamily="34" charset="0"/>
              </a:rPr>
              <a:t>+ Intelligent Services</a:t>
            </a:r>
          </a:p>
        </p:txBody>
      </p:sp>
      <p:sp>
        <p:nvSpPr>
          <p:cNvPr id="11" name="Rectangle 10"/>
          <p:cNvSpPr/>
          <p:nvPr/>
        </p:nvSpPr>
        <p:spPr>
          <a:xfrm>
            <a:off x="5941385" y="5696841"/>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Bing Knowledge</a:t>
            </a:r>
          </a:p>
        </p:txBody>
      </p:sp>
      <p:sp>
        <p:nvSpPr>
          <p:cNvPr id="12" name="Rectangle 11"/>
          <p:cNvSpPr/>
          <p:nvPr/>
        </p:nvSpPr>
        <p:spPr>
          <a:xfrm>
            <a:off x="7000265" y="4992012"/>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User</a:t>
            </a:r>
            <a:br>
              <a:rPr kumimoji="0" lang="en-US" sz="12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br>
            <a:r>
              <a:rPr kumimoji="0" lang="en-US" sz="12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Preferences</a:t>
            </a:r>
          </a:p>
        </p:txBody>
      </p:sp>
      <p:sp>
        <p:nvSpPr>
          <p:cNvPr id="13" name="Rectangle 12"/>
          <p:cNvSpPr/>
          <p:nvPr/>
        </p:nvSpPr>
        <p:spPr>
          <a:xfrm>
            <a:off x="7000265" y="5696841"/>
            <a:ext cx="1005840" cy="640080"/>
          </a:xfrm>
          <a:prstGeom prst="rect">
            <a:avLst/>
          </a:prstGeom>
          <a:solidFill>
            <a:schemeClr val="accent1"/>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Image Intelligence</a:t>
            </a:r>
          </a:p>
        </p:txBody>
      </p:sp>
      <p:sp>
        <p:nvSpPr>
          <p:cNvPr id="14" name="Rectangle 13"/>
          <p:cNvSpPr/>
          <p:nvPr/>
        </p:nvSpPr>
        <p:spPr>
          <a:xfrm>
            <a:off x="7987416" y="5246310"/>
            <a:ext cx="511679" cy="523220"/>
          </a:xfrm>
          <a:prstGeom prst="rect">
            <a:avLst/>
          </a:prstGeom>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Segoe UI Semilight"/>
                <a:ea typeface="+mn-ea"/>
                <a:cs typeface="Segoe UI Light" panose="020B0502040204020203" pitchFamily="34" charset="0"/>
              </a:rPr>
              <a:t>…</a:t>
            </a:r>
            <a:endParaRPr kumimoji="0" lang="en-US" sz="2800" b="1" i="0" u="none" strike="noStrike" kern="0" cap="none" spc="0" normalizeH="0" baseline="0" noProof="0" dirty="0">
              <a:ln>
                <a:noFill/>
              </a:ln>
              <a:solidFill>
                <a:sysClr val="windowText" lastClr="000000"/>
              </a:solidFill>
              <a:effectLst/>
              <a:uLnTx/>
              <a:uFillTx/>
              <a:latin typeface="Segoe UI Semilight"/>
              <a:ea typeface="+mn-ea"/>
              <a:cs typeface="+mn-cs"/>
            </a:endParaRPr>
          </a:p>
        </p:txBody>
      </p:sp>
      <p:sp>
        <p:nvSpPr>
          <p:cNvPr id="15" name="Rectangle 14"/>
          <p:cNvSpPr/>
          <p:nvPr/>
        </p:nvSpPr>
        <p:spPr>
          <a:xfrm>
            <a:off x="3602442" y="1261386"/>
            <a:ext cx="4901795" cy="2448753"/>
          </a:xfrm>
          <a:prstGeom prst="rect">
            <a:avLst/>
          </a:prstGeom>
          <a:solidFill>
            <a:schemeClr val="accent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Message input &lt;&gt; output</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Add logic and keep track of dialogs and state</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Connect to people where they are</a:t>
            </a:r>
            <a:br>
              <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br>
            <a:endPar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+Directory for finding your bot, registration and management dashboard</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p:txBody>
      </p:sp>
      <p:sp>
        <p:nvSpPr>
          <p:cNvPr id="16" name="TextBox 15"/>
          <p:cNvSpPr txBox="1"/>
          <p:nvPr/>
        </p:nvSpPr>
        <p:spPr>
          <a:xfrm>
            <a:off x="5480710" y="810506"/>
            <a:ext cx="1499552" cy="338554"/>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a:ea typeface="+mn-ea"/>
                <a:cs typeface="Segoe UI Light" panose="020B0502040204020203" pitchFamily="34" charset="0"/>
              </a:rPr>
              <a:t>Bot Connector</a:t>
            </a:r>
          </a:p>
        </p:txBody>
      </p:sp>
      <p:sp>
        <p:nvSpPr>
          <p:cNvPr id="17" name="TextBox 16"/>
          <p:cNvSpPr txBox="1"/>
          <p:nvPr/>
        </p:nvSpPr>
        <p:spPr>
          <a:xfrm>
            <a:off x="8980042" y="810506"/>
            <a:ext cx="2056653" cy="338554"/>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a:ea typeface="+mn-ea"/>
                <a:cs typeface="Segoe UI Light" panose="020B0502040204020203" pitchFamily="34" charset="0"/>
              </a:rPr>
              <a:t>Conversation Canvas</a:t>
            </a:r>
          </a:p>
        </p:txBody>
      </p:sp>
      <p:sp>
        <p:nvSpPr>
          <p:cNvPr id="22" name="Rectangle 21"/>
          <p:cNvSpPr/>
          <p:nvPr/>
        </p:nvSpPr>
        <p:spPr>
          <a:xfrm>
            <a:off x="8951457" y="5936404"/>
            <a:ext cx="2113824" cy="365760"/>
          </a:xfrm>
          <a:prstGeom prst="rect">
            <a:avLst/>
          </a:prstGeom>
          <a:solidFill>
            <a:schemeClr val="tx2"/>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a:t>
            </a:r>
          </a:p>
        </p:txBody>
      </p:sp>
      <p:sp>
        <p:nvSpPr>
          <p:cNvPr id="25" name="Rectangle 24"/>
          <p:cNvSpPr/>
          <p:nvPr/>
        </p:nvSpPr>
        <p:spPr>
          <a:xfrm>
            <a:off x="9028940" y="6017771"/>
            <a:ext cx="2113824" cy="365760"/>
          </a:xfrm>
          <a:prstGeom prst="rect">
            <a:avLst/>
          </a:prstGeom>
          <a:solidFill>
            <a:schemeClr val="tx2"/>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a:t>
            </a:r>
          </a:p>
        </p:txBody>
      </p:sp>
      <p:sp>
        <p:nvSpPr>
          <p:cNvPr id="28" name="Rectangle 27"/>
          <p:cNvSpPr/>
          <p:nvPr/>
        </p:nvSpPr>
        <p:spPr>
          <a:xfrm>
            <a:off x="9101430" y="6146979"/>
            <a:ext cx="2113824" cy="365760"/>
          </a:xfrm>
          <a:prstGeom prst="rect">
            <a:avLst/>
          </a:prstGeom>
          <a:solidFill>
            <a:schemeClr val="tx2"/>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a:t>
            </a:r>
          </a:p>
        </p:txBody>
      </p:sp>
      <p:cxnSp>
        <p:nvCxnSpPr>
          <p:cNvPr id="29" name="Straight Arrow Connector 28"/>
          <p:cNvCxnSpPr/>
          <p:nvPr/>
        </p:nvCxnSpPr>
        <p:spPr>
          <a:xfrm flipH="1" flipV="1">
            <a:off x="11157816" y="1455686"/>
            <a:ext cx="287979" cy="13557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11142764" y="2663412"/>
            <a:ext cx="277559" cy="3244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1157816" y="3130370"/>
            <a:ext cx="287980" cy="4035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1170818" y="3287887"/>
            <a:ext cx="305220" cy="1300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1185" y="2123249"/>
            <a:ext cx="740899" cy="740899"/>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5954" y="3533959"/>
            <a:ext cx="655890" cy="655890"/>
          </a:xfrm>
          <a:prstGeom prst="rect">
            <a:avLst/>
          </a:prstGeom>
        </p:spPr>
      </p:pic>
      <p:cxnSp>
        <p:nvCxnSpPr>
          <p:cNvPr id="41" name="Straight Arrow Connector 40"/>
          <p:cNvCxnSpPr/>
          <p:nvPr/>
        </p:nvCxnSpPr>
        <p:spPr>
          <a:xfrm>
            <a:off x="6232150" y="3692433"/>
            <a:ext cx="0" cy="829044"/>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326342" y="3963194"/>
            <a:ext cx="1257078" cy="852286"/>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326342" y="3445408"/>
            <a:ext cx="1276100"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 idx="2"/>
          </p:cNvCxnSpPr>
          <p:nvPr/>
        </p:nvCxnSpPr>
        <p:spPr>
          <a:xfrm flipH="1">
            <a:off x="1179256" y="3832359"/>
            <a:ext cx="1" cy="904234"/>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Flowchart: Process 8"/>
          <p:cNvSpPr/>
          <p:nvPr/>
        </p:nvSpPr>
        <p:spPr bwMode="auto">
          <a:xfrm>
            <a:off x="100598" y="4745854"/>
            <a:ext cx="2141771" cy="63989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89603" tIns="89603" rIns="33605" bIns="33605" rtlCol="0" anchor="ctr" anchorCtr="0"/>
          <a:lstStyle/>
          <a:p>
            <a:pPr marL="0" marR="0" lvl="0" indent="0" algn="ctr" defTabSz="913511"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Other services, APIs,</a:t>
            </a:r>
          </a:p>
          <a:p>
            <a:pPr marL="0" marR="0" lvl="0" indent="0" algn="ctr" defTabSz="913511"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Databases, </a:t>
            </a:r>
            <a:r>
              <a:rPr kumimoji="0" lang="is-IS" sz="18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a:t>
            </a:r>
            <a:endParaRPr kumimoji="0" lang="en-US" sz="18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1" name="TextBox 50"/>
          <p:cNvSpPr txBox="1"/>
          <p:nvPr/>
        </p:nvSpPr>
        <p:spPr>
          <a:xfrm>
            <a:off x="2340208" y="3119500"/>
            <a:ext cx="1770339" cy="276999"/>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a:ea typeface="+mn-ea"/>
                <a:cs typeface="Segoe UI Light" panose="020B0502040204020203" pitchFamily="34" charset="0"/>
              </a:rPr>
              <a:t>Bot Builder SDK</a:t>
            </a:r>
          </a:p>
        </p:txBody>
      </p:sp>
      <p:sp>
        <p:nvSpPr>
          <p:cNvPr id="54" name="TextBox 53"/>
          <p:cNvSpPr txBox="1"/>
          <p:nvPr/>
        </p:nvSpPr>
        <p:spPr>
          <a:xfrm rot="1861788">
            <a:off x="2423468" y="4298376"/>
            <a:ext cx="1770339" cy="276999"/>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a:ea typeface="+mn-ea"/>
                <a:cs typeface="Segoe UI Light" panose="020B0502040204020203" pitchFamily="34" charset="0"/>
              </a:rPr>
              <a:t>API, SDK calls</a:t>
            </a:r>
            <a:endParaRPr kumimoji="0" lang="en-US" sz="1200" b="0" i="0" u="none" strike="noStrike" kern="1200" cap="none" spc="0" normalizeH="0" baseline="0" noProof="0" dirty="0">
              <a:ln>
                <a:noFill/>
              </a:ln>
              <a:solidFill>
                <a:prstClr val="black"/>
              </a:solidFill>
              <a:effectLst/>
              <a:uLnTx/>
              <a:uFillTx/>
              <a:latin typeface="Segoe UI Semilight"/>
              <a:ea typeface="+mn-ea"/>
              <a:cs typeface="Segoe UI Light" panose="020B0502040204020203" pitchFamily="34" charset="0"/>
            </a:endParaRPr>
          </a:p>
        </p:txBody>
      </p:sp>
      <p:cxnSp>
        <p:nvCxnSpPr>
          <p:cNvPr id="55" name="Straight Arrow Connector 54"/>
          <p:cNvCxnSpPr/>
          <p:nvPr/>
        </p:nvCxnSpPr>
        <p:spPr>
          <a:xfrm flipV="1">
            <a:off x="8546901" y="1681192"/>
            <a:ext cx="308195" cy="610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546901" y="2605671"/>
            <a:ext cx="349017" cy="85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565464" y="3029172"/>
            <a:ext cx="301943" cy="367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8540065" y="3445408"/>
            <a:ext cx="355853" cy="1311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8951457" y="1260435"/>
            <a:ext cx="2116963" cy="367090"/>
            <a:chOff x="9146658" y="1243275"/>
            <a:chExt cx="2116963" cy="367090"/>
          </a:xfrm>
          <a:solidFill>
            <a:schemeClr val="tx2"/>
          </a:solidFill>
        </p:grpSpPr>
        <p:sp>
          <p:nvSpPr>
            <p:cNvPr id="23" name="Rectangle 22"/>
            <p:cNvSpPr/>
            <p:nvPr/>
          </p:nvSpPr>
          <p:spPr>
            <a:xfrm>
              <a:off x="9149797" y="1243275"/>
              <a:ext cx="2113824" cy="36576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Web Chat</a:t>
              </a:r>
            </a:p>
          </p:txBody>
        </p:sp>
        <p:pic>
          <p:nvPicPr>
            <p:cNvPr id="101" name="Picture 100"/>
            <p:cNvPicPr>
              <a:picLocks noChangeAspect="1"/>
            </p:cNvPicPr>
            <p:nvPr/>
          </p:nvPicPr>
          <p:blipFill>
            <a:blip r:embed="rId5"/>
            <a:stretch>
              <a:fillRect/>
            </a:stretch>
          </p:blipFill>
          <p:spPr>
            <a:xfrm>
              <a:off x="9146658" y="1244605"/>
              <a:ext cx="365760" cy="365760"/>
            </a:xfrm>
            <a:prstGeom prst="rect">
              <a:avLst/>
            </a:prstGeom>
            <a:grpFill/>
            <a:ln>
              <a:noFill/>
            </a:ln>
          </p:spPr>
        </p:pic>
      </p:grpSp>
      <p:grpSp>
        <p:nvGrpSpPr>
          <p:cNvPr id="120" name="Group 119"/>
          <p:cNvGrpSpPr/>
          <p:nvPr/>
        </p:nvGrpSpPr>
        <p:grpSpPr>
          <a:xfrm>
            <a:off x="8951457" y="5469210"/>
            <a:ext cx="2113824" cy="365941"/>
            <a:chOff x="9151129" y="5503401"/>
            <a:chExt cx="2113824" cy="365941"/>
          </a:xfrm>
          <a:solidFill>
            <a:schemeClr val="tx2"/>
          </a:solidFill>
        </p:grpSpPr>
        <p:sp>
          <p:nvSpPr>
            <p:cNvPr id="34" name="Rectangle 33"/>
            <p:cNvSpPr/>
            <p:nvPr/>
          </p:nvSpPr>
          <p:spPr>
            <a:xfrm>
              <a:off x="9151129" y="5503582"/>
              <a:ext cx="2113824" cy="365760"/>
            </a:xfrm>
            <a:prstGeom prst="rect">
              <a:avLst/>
            </a:prstGeom>
            <a:grp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Segoe UI Semilight"/>
                  <a:ea typeface="+mn-ea"/>
                  <a:cs typeface="Segoe UI Light" panose="020B0502040204020203" pitchFamily="34" charset="0"/>
                </a:rPr>
                <a:t>Directline</a:t>
              </a:r>
              <a:r>
                <a:rPr kumimoji="0" lang="en-US" sz="18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a:t>
              </a:r>
              <a:endPar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p:txBody>
        </p:sp>
        <p:pic>
          <p:nvPicPr>
            <p:cNvPr id="102" name="Picture 101"/>
            <p:cNvPicPr>
              <a:picLocks noChangeAspect="1"/>
            </p:cNvPicPr>
            <p:nvPr/>
          </p:nvPicPr>
          <p:blipFill>
            <a:blip r:embed="rId5"/>
            <a:stretch>
              <a:fillRect/>
            </a:stretch>
          </p:blipFill>
          <p:spPr>
            <a:xfrm>
              <a:off x="9151809" y="5503401"/>
              <a:ext cx="365760" cy="365760"/>
            </a:xfrm>
            <a:prstGeom prst="rect">
              <a:avLst/>
            </a:prstGeom>
            <a:grpFill/>
          </p:spPr>
        </p:pic>
      </p:grpSp>
      <p:grpSp>
        <p:nvGrpSpPr>
          <p:cNvPr id="112" name="Group 111"/>
          <p:cNvGrpSpPr/>
          <p:nvPr/>
        </p:nvGrpSpPr>
        <p:grpSpPr>
          <a:xfrm>
            <a:off x="8951457" y="1728776"/>
            <a:ext cx="2113824" cy="365760"/>
            <a:chOff x="9145084" y="1800597"/>
            <a:chExt cx="2113824" cy="365760"/>
          </a:xfrm>
          <a:solidFill>
            <a:schemeClr val="tx2"/>
          </a:solidFill>
        </p:grpSpPr>
        <p:sp>
          <p:nvSpPr>
            <p:cNvPr id="20" name="Rectangle 19"/>
            <p:cNvSpPr/>
            <p:nvPr/>
          </p:nvSpPr>
          <p:spPr>
            <a:xfrm>
              <a:off x="9145084" y="1800597"/>
              <a:ext cx="2113824" cy="365760"/>
            </a:xfrm>
            <a:prstGeom prst="rect">
              <a:avLst/>
            </a:prstGeom>
            <a:grpFill/>
            <a:ln w="635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Email</a:t>
              </a:r>
            </a:p>
          </p:txBody>
        </p:sp>
        <p:pic>
          <p:nvPicPr>
            <p:cNvPr id="103" name="Picture 102"/>
            <p:cNvPicPr>
              <a:picLocks noChangeAspect="1"/>
            </p:cNvPicPr>
            <p:nvPr/>
          </p:nvPicPr>
          <p:blipFill>
            <a:blip r:embed="rId6"/>
            <a:stretch>
              <a:fillRect/>
            </a:stretch>
          </p:blipFill>
          <p:spPr>
            <a:xfrm>
              <a:off x="9145084" y="1800597"/>
              <a:ext cx="365760" cy="365760"/>
            </a:xfrm>
            <a:prstGeom prst="rect">
              <a:avLst/>
            </a:prstGeom>
            <a:grpFill/>
          </p:spPr>
        </p:pic>
      </p:grpSp>
      <p:grpSp>
        <p:nvGrpSpPr>
          <p:cNvPr id="113" name="Group 112"/>
          <p:cNvGrpSpPr/>
          <p:nvPr/>
        </p:nvGrpSpPr>
        <p:grpSpPr>
          <a:xfrm>
            <a:off x="8951457" y="2195787"/>
            <a:ext cx="2113824" cy="366374"/>
            <a:chOff x="9136040" y="2257257"/>
            <a:chExt cx="2113824" cy="366374"/>
          </a:xfrm>
          <a:solidFill>
            <a:schemeClr val="tx2"/>
          </a:solidFill>
        </p:grpSpPr>
        <p:sp>
          <p:nvSpPr>
            <p:cNvPr id="38" name="Rectangle 37"/>
            <p:cNvSpPr/>
            <p:nvPr/>
          </p:nvSpPr>
          <p:spPr>
            <a:xfrm>
              <a:off x="9136040" y="2257257"/>
              <a:ext cx="2113824" cy="365760"/>
            </a:xfrm>
            <a:prstGeom prst="rect">
              <a:avLst/>
            </a:prstGeom>
            <a:grpFill/>
            <a:ln w="635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Facebook</a:t>
              </a:r>
            </a:p>
          </p:txBody>
        </p:sp>
        <p:pic>
          <p:nvPicPr>
            <p:cNvPr id="104" name="Picture 103"/>
            <p:cNvPicPr>
              <a:picLocks noChangeAspect="1"/>
            </p:cNvPicPr>
            <p:nvPr/>
          </p:nvPicPr>
          <p:blipFill>
            <a:blip r:embed="rId7"/>
            <a:stretch>
              <a:fillRect/>
            </a:stretch>
          </p:blipFill>
          <p:spPr>
            <a:xfrm>
              <a:off x="9136040" y="2257871"/>
              <a:ext cx="365760" cy="365760"/>
            </a:xfrm>
            <a:prstGeom prst="rect">
              <a:avLst/>
            </a:prstGeom>
            <a:grpFill/>
          </p:spPr>
        </p:pic>
      </p:grpSp>
      <p:grpSp>
        <p:nvGrpSpPr>
          <p:cNvPr id="114" name="Group 113"/>
          <p:cNvGrpSpPr/>
          <p:nvPr/>
        </p:nvGrpSpPr>
        <p:grpSpPr>
          <a:xfrm>
            <a:off x="8951457" y="2663412"/>
            <a:ext cx="2113824" cy="365760"/>
            <a:chOff x="9172072" y="2722128"/>
            <a:chExt cx="2113824" cy="365760"/>
          </a:xfrm>
          <a:solidFill>
            <a:schemeClr val="tx2"/>
          </a:solidFill>
        </p:grpSpPr>
        <p:sp>
          <p:nvSpPr>
            <p:cNvPr id="21" name="Rectangle 20"/>
            <p:cNvSpPr/>
            <p:nvPr/>
          </p:nvSpPr>
          <p:spPr>
            <a:xfrm>
              <a:off x="9172072" y="2722128"/>
              <a:ext cx="2113824" cy="365760"/>
            </a:xfrm>
            <a:prstGeom prst="rect">
              <a:avLst/>
            </a:prstGeom>
            <a:grp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Segoe UI Semilight"/>
                  <a:ea typeface="+mn-ea"/>
                  <a:cs typeface="Segoe UI Light" panose="020B0502040204020203" pitchFamily="34" charset="0"/>
                </a:rPr>
                <a:t>GroupMe</a:t>
              </a:r>
              <a:endPar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p:txBody>
        </p:sp>
        <p:pic>
          <p:nvPicPr>
            <p:cNvPr id="105" name="Picture 104"/>
            <p:cNvPicPr>
              <a:picLocks noChangeAspect="1"/>
            </p:cNvPicPr>
            <p:nvPr/>
          </p:nvPicPr>
          <p:blipFill>
            <a:blip r:embed="rId8"/>
            <a:stretch>
              <a:fillRect/>
            </a:stretch>
          </p:blipFill>
          <p:spPr>
            <a:xfrm>
              <a:off x="9172072" y="2722128"/>
              <a:ext cx="365760" cy="365760"/>
            </a:xfrm>
            <a:prstGeom prst="rect">
              <a:avLst/>
            </a:prstGeom>
            <a:grpFill/>
          </p:spPr>
        </p:pic>
      </p:grpSp>
      <p:grpSp>
        <p:nvGrpSpPr>
          <p:cNvPr id="115" name="Group 114"/>
          <p:cNvGrpSpPr/>
          <p:nvPr/>
        </p:nvGrpSpPr>
        <p:grpSpPr>
          <a:xfrm>
            <a:off x="8951457" y="3130423"/>
            <a:ext cx="2115134" cy="365760"/>
            <a:chOff x="9170762" y="3168308"/>
            <a:chExt cx="2115134" cy="365760"/>
          </a:xfrm>
          <a:solidFill>
            <a:schemeClr val="tx2"/>
          </a:solidFill>
        </p:grpSpPr>
        <p:sp>
          <p:nvSpPr>
            <p:cNvPr id="26" name="Rectangle 25"/>
            <p:cNvSpPr/>
            <p:nvPr/>
          </p:nvSpPr>
          <p:spPr>
            <a:xfrm>
              <a:off x="9172072" y="3168308"/>
              <a:ext cx="2113824" cy="365760"/>
            </a:xfrm>
            <a:prstGeom prst="rect">
              <a:avLst/>
            </a:prstGeom>
            <a:grp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Segoe UI Semilight"/>
                  <a:ea typeface="+mn-ea"/>
                  <a:cs typeface="Segoe UI Light" panose="020B0502040204020203" pitchFamily="34" charset="0"/>
                </a:rPr>
                <a:t>Kik</a:t>
              </a:r>
              <a:endPar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p:txBody>
        </p:sp>
        <p:pic>
          <p:nvPicPr>
            <p:cNvPr id="106" name="Picture 105"/>
            <p:cNvPicPr>
              <a:picLocks noChangeAspect="1"/>
            </p:cNvPicPr>
            <p:nvPr/>
          </p:nvPicPr>
          <p:blipFill>
            <a:blip r:embed="rId9"/>
            <a:stretch>
              <a:fillRect/>
            </a:stretch>
          </p:blipFill>
          <p:spPr>
            <a:xfrm>
              <a:off x="9170762" y="3168308"/>
              <a:ext cx="365760" cy="365760"/>
            </a:xfrm>
            <a:prstGeom prst="rect">
              <a:avLst/>
            </a:prstGeom>
            <a:grpFill/>
          </p:spPr>
        </p:pic>
      </p:grpSp>
      <p:grpSp>
        <p:nvGrpSpPr>
          <p:cNvPr id="116" name="Group 115"/>
          <p:cNvGrpSpPr/>
          <p:nvPr/>
        </p:nvGrpSpPr>
        <p:grpSpPr>
          <a:xfrm>
            <a:off x="8951457" y="3597434"/>
            <a:ext cx="2113824" cy="366272"/>
            <a:chOff x="9151808" y="3646179"/>
            <a:chExt cx="2113824" cy="366272"/>
          </a:xfrm>
          <a:solidFill>
            <a:schemeClr val="tx2"/>
          </a:solidFill>
        </p:grpSpPr>
        <p:sp>
          <p:nvSpPr>
            <p:cNvPr id="24" name="Rectangle 23"/>
            <p:cNvSpPr/>
            <p:nvPr/>
          </p:nvSpPr>
          <p:spPr>
            <a:xfrm>
              <a:off x="9151808" y="3646691"/>
              <a:ext cx="2113824" cy="365760"/>
            </a:xfrm>
            <a:prstGeom prst="rect">
              <a:avLst/>
            </a:prstGeom>
            <a:grpFill/>
            <a:ln w="635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Skype</a:t>
              </a:r>
            </a:p>
          </p:txBody>
        </p:sp>
        <p:pic>
          <p:nvPicPr>
            <p:cNvPr id="107" name="Picture 106"/>
            <p:cNvPicPr>
              <a:picLocks noChangeAspect="1"/>
            </p:cNvPicPr>
            <p:nvPr/>
          </p:nvPicPr>
          <p:blipFill>
            <a:blip r:embed="rId10"/>
            <a:stretch>
              <a:fillRect/>
            </a:stretch>
          </p:blipFill>
          <p:spPr>
            <a:xfrm>
              <a:off x="9151808" y="3646179"/>
              <a:ext cx="365760" cy="365760"/>
            </a:xfrm>
            <a:prstGeom prst="rect">
              <a:avLst/>
            </a:prstGeom>
            <a:grpFill/>
          </p:spPr>
        </p:pic>
      </p:grpSp>
      <p:grpSp>
        <p:nvGrpSpPr>
          <p:cNvPr id="117" name="Group 116"/>
          <p:cNvGrpSpPr/>
          <p:nvPr/>
        </p:nvGrpSpPr>
        <p:grpSpPr>
          <a:xfrm>
            <a:off x="8951457" y="4064957"/>
            <a:ext cx="2113824" cy="365760"/>
            <a:chOff x="9150497" y="4108418"/>
            <a:chExt cx="2113824" cy="365760"/>
          </a:xfrm>
          <a:solidFill>
            <a:schemeClr val="tx2"/>
          </a:solidFill>
        </p:grpSpPr>
        <p:sp>
          <p:nvSpPr>
            <p:cNvPr id="27" name="Rectangle 26"/>
            <p:cNvSpPr/>
            <p:nvPr/>
          </p:nvSpPr>
          <p:spPr>
            <a:xfrm>
              <a:off x="9150497" y="4108418"/>
              <a:ext cx="2113824" cy="365760"/>
            </a:xfrm>
            <a:prstGeom prst="rect">
              <a:avLst/>
            </a:prstGeom>
            <a:grpFill/>
            <a:ln w="635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Slack</a:t>
              </a:r>
            </a:p>
          </p:txBody>
        </p:sp>
        <p:pic>
          <p:nvPicPr>
            <p:cNvPr id="108" name="Picture 107"/>
            <p:cNvPicPr>
              <a:picLocks noChangeAspect="1"/>
            </p:cNvPicPr>
            <p:nvPr/>
          </p:nvPicPr>
          <p:blipFill>
            <a:blip r:embed="rId11"/>
            <a:stretch>
              <a:fillRect/>
            </a:stretch>
          </p:blipFill>
          <p:spPr>
            <a:xfrm>
              <a:off x="9151808" y="4108418"/>
              <a:ext cx="365760" cy="365760"/>
            </a:xfrm>
            <a:prstGeom prst="rect">
              <a:avLst/>
            </a:prstGeom>
            <a:grpFill/>
          </p:spPr>
        </p:pic>
      </p:grpSp>
      <p:grpSp>
        <p:nvGrpSpPr>
          <p:cNvPr id="118" name="Group 117"/>
          <p:cNvGrpSpPr/>
          <p:nvPr/>
        </p:nvGrpSpPr>
        <p:grpSpPr>
          <a:xfrm>
            <a:off x="8951457" y="4531968"/>
            <a:ext cx="2113824" cy="366332"/>
            <a:chOff x="9165609" y="4567677"/>
            <a:chExt cx="2113824" cy="366332"/>
          </a:xfrm>
          <a:solidFill>
            <a:schemeClr val="tx2"/>
          </a:solidFill>
        </p:grpSpPr>
        <p:sp>
          <p:nvSpPr>
            <p:cNvPr id="19" name="Rectangle 18"/>
            <p:cNvSpPr/>
            <p:nvPr/>
          </p:nvSpPr>
          <p:spPr>
            <a:xfrm>
              <a:off x="9165609" y="4568249"/>
              <a:ext cx="2113824" cy="365760"/>
            </a:xfrm>
            <a:prstGeom prst="rect">
              <a:avLst/>
            </a:prstGeom>
            <a:grp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Telegram</a:t>
              </a:r>
            </a:p>
          </p:txBody>
        </p:sp>
        <p:pic>
          <p:nvPicPr>
            <p:cNvPr id="109" name="Picture 108"/>
            <p:cNvPicPr>
              <a:picLocks noChangeAspect="1"/>
            </p:cNvPicPr>
            <p:nvPr/>
          </p:nvPicPr>
          <p:blipFill>
            <a:blip r:embed="rId12"/>
            <a:stretch>
              <a:fillRect/>
            </a:stretch>
          </p:blipFill>
          <p:spPr>
            <a:xfrm>
              <a:off x="9168897" y="4567677"/>
              <a:ext cx="365760" cy="365760"/>
            </a:xfrm>
            <a:prstGeom prst="rect">
              <a:avLst/>
            </a:prstGeom>
            <a:grpFill/>
          </p:spPr>
        </p:pic>
      </p:grpSp>
      <p:grpSp>
        <p:nvGrpSpPr>
          <p:cNvPr id="119" name="Group 118"/>
          <p:cNvGrpSpPr/>
          <p:nvPr/>
        </p:nvGrpSpPr>
        <p:grpSpPr>
          <a:xfrm>
            <a:off x="8951457" y="4999551"/>
            <a:ext cx="2113824" cy="368408"/>
            <a:chOff x="9147045" y="5033145"/>
            <a:chExt cx="2113824" cy="368408"/>
          </a:xfrm>
          <a:solidFill>
            <a:schemeClr val="tx2"/>
          </a:solidFill>
        </p:grpSpPr>
        <p:sp>
          <p:nvSpPr>
            <p:cNvPr id="18" name="Rectangle 17"/>
            <p:cNvSpPr/>
            <p:nvPr/>
          </p:nvSpPr>
          <p:spPr>
            <a:xfrm>
              <a:off x="9147045" y="5033145"/>
              <a:ext cx="2113824" cy="365760"/>
            </a:xfrm>
            <a:prstGeom prst="rect">
              <a:avLst/>
            </a:prstGeom>
            <a:grp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Segoe UI Semilight"/>
                  <a:ea typeface="+mn-ea"/>
                  <a:cs typeface="Segoe UI Light" panose="020B0502040204020203" pitchFamily="34" charset="0"/>
                </a:rPr>
                <a:t>Twilio</a:t>
              </a:r>
              <a:r>
                <a:rPr kumimoji="0" lang="en-US" sz="1800" b="0" i="0" u="none" strike="noStrike" kern="1200" cap="none" spc="0" normalizeH="0" baseline="0" noProof="0" dirty="0">
                  <a:ln>
                    <a:noFill/>
                  </a:ln>
                  <a:solidFill>
                    <a:srgbClr val="FFFFFF"/>
                  </a:solidFill>
                  <a:effectLst/>
                  <a:uLnTx/>
                  <a:uFillTx/>
                  <a:latin typeface="Segoe UI Semilight"/>
                  <a:ea typeface="+mn-ea"/>
                  <a:cs typeface="Segoe UI Light" panose="020B0502040204020203" pitchFamily="34" charset="0"/>
                </a:rPr>
                <a:t> (SMS)</a:t>
              </a:r>
            </a:p>
          </p:txBody>
        </p:sp>
        <p:pic>
          <p:nvPicPr>
            <p:cNvPr id="110" name="Picture 109"/>
            <p:cNvPicPr>
              <a:picLocks noChangeAspect="1"/>
            </p:cNvPicPr>
            <p:nvPr/>
          </p:nvPicPr>
          <p:blipFill>
            <a:blip r:embed="rId13"/>
            <a:stretch>
              <a:fillRect/>
            </a:stretch>
          </p:blipFill>
          <p:spPr>
            <a:xfrm>
              <a:off x="9148217" y="5035793"/>
              <a:ext cx="365760" cy="365760"/>
            </a:xfrm>
            <a:prstGeom prst="rect">
              <a:avLst/>
            </a:prstGeom>
            <a:grpFill/>
          </p:spPr>
        </p:pic>
      </p:grpSp>
      <p:pic>
        <p:nvPicPr>
          <p:cNvPr id="128" name="Picture 1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10854" y="2852387"/>
            <a:ext cx="680584" cy="680584"/>
          </a:xfrm>
          <a:prstGeom prst="rect">
            <a:avLst/>
          </a:prstGeom>
        </p:spPr>
      </p:pic>
      <p:sp>
        <p:nvSpPr>
          <p:cNvPr id="2" name="Rectangle 1"/>
          <p:cNvSpPr/>
          <p:nvPr/>
        </p:nvSpPr>
        <p:spPr bwMode="auto">
          <a:xfrm>
            <a:off x="-30163" y="2582862"/>
            <a:ext cx="2356505" cy="345558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9" name="TextBox 68"/>
          <p:cNvSpPr txBox="1"/>
          <p:nvPr/>
        </p:nvSpPr>
        <p:spPr>
          <a:xfrm>
            <a:off x="132851" y="2222993"/>
            <a:ext cx="1499552" cy="338554"/>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light"/>
                <a:ea typeface="+mn-ea"/>
                <a:cs typeface="Segoe UI Light" panose="020B0502040204020203" pitchFamily="34" charset="0"/>
              </a:rPr>
              <a:t>Azure or other</a:t>
            </a:r>
          </a:p>
        </p:txBody>
      </p:sp>
    </p:spTree>
    <p:extLst>
      <p:ext uri="{BB962C8B-B14F-4D97-AF65-F5344CB8AC3E}">
        <p14:creationId xmlns:p14="http://schemas.microsoft.com/office/powerpoint/2010/main" val="198577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nvSpPr>
        <p:spPr>
          <a:xfrm>
            <a:off x="156617" y="1279841"/>
            <a:ext cx="4640561" cy="5238151"/>
          </a:xfrm>
          <a:prstGeom prst="rect">
            <a:avLst/>
          </a:prstGeom>
        </p:spPr>
        <p:txBody>
          <a:bodyPr vert="horz" wrap="square" lIns="149217" tIns="93260" rIns="149217" bIns="93260" rtlCol="0">
            <a:normAutofit/>
          </a:bodyPr>
          <a:lstStyle>
            <a:lvl1pPr marL="336170" marR="0" indent="-336170" algn="l" defTabSz="91443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735" marR="0" indent="-236565" algn="l" defTabSz="91443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99" marR="0" indent="-224114" algn="l" defTabSz="91443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512" marR="0" indent="-224114" algn="l" defTabSz="91443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627" marR="0" indent="-224114" algn="l" defTabSz="91443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702"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922"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141"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360"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36170" marR="0" lvl="0" indent="-336170" algn="l" defTabSz="914437" rtl="0" eaLnBrk="1" fontAlgn="auto" latinLnBrk="0" hangingPunct="1">
              <a:lnSpc>
                <a:spcPct val="90000"/>
              </a:lnSpc>
              <a:spcBef>
                <a:spcPct val="20000"/>
              </a:spcBef>
              <a:spcAft>
                <a:spcPts val="0"/>
              </a:spcAft>
              <a:buClrTx/>
              <a:buSzPct val="90000"/>
              <a:buFont typeface="Arial" pitchFamily="34" charset="0"/>
              <a:buChar char="•"/>
              <a:tabLst/>
              <a:defRPr/>
            </a:pPr>
            <a:endParaRPr kumimoji="0" lang="en-US" sz="3599"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3" name="Picture 2"/>
          <p:cNvPicPr>
            <a:picLocks noChangeAspect="1"/>
          </p:cNvPicPr>
          <p:nvPr/>
        </p:nvPicPr>
        <p:blipFill>
          <a:blip r:embed="rId3"/>
          <a:stretch>
            <a:fillRect/>
          </a:stretch>
        </p:blipFill>
        <p:spPr>
          <a:xfrm>
            <a:off x="4856855" y="430435"/>
            <a:ext cx="7350498" cy="5233328"/>
          </a:xfrm>
          <a:prstGeom prst="rect">
            <a:avLst/>
          </a:prstGeom>
        </p:spPr>
      </p:pic>
      <p:sp>
        <p:nvSpPr>
          <p:cNvPr id="7" name="Title 1"/>
          <p:cNvSpPr txBox="1">
            <a:spLocks/>
          </p:cNvSpPr>
          <p:nvPr/>
        </p:nvSpPr>
        <p:spPr>
          <a:xfrm>
            <a:off x="61278" y="2588312"/>
            <a:ext cx="5380037" cy="917575"/>
          </a:xfrm>
          <a:prstGeom prst="rect">
            <a:avLst/>
          </a:prstGeom>
        </p:spPr>
        <p:txBody>
          <a:bodyPr vert="horz" wrap="square" lIns="146304" tIns="91440" rIns="146304" bIns="91440" rtlCol="0" anchor="t">
            <a:noAutofit/>
          </a:bodyPr>
          <a:lstStyle>
            <a:lvl1pPr>
              <a:lnSpc>
                <a:spcPct val="90000"/>
              </a:lnSpc>
              <a:spcBef>
                <a:spcPct val="0"/>
              </a:spcBef>
              <a:buNone/>
              <a:defRPr lang="en-US" sz="4800" b="0" cap="none" spc="-102" baseline="0" dirty="0" smtClean="0">
                <a:ln w="3175">
                  <a:noFill/>
                </a:ln>
                <a:gradFill>
                  <a:gsLst>
                    <a:gs pos="1250">
                      <a:schemeClr val="tx1"/>
                    </a:gs>
                    <a:gs pos="100000">
                      <a:schemeClr val="tx1"/>
                    </a:gs>
                  </a:gsLst>
                  <a:lin ang="5400000" scaled="0"/>
                </a:gradFill>
                <a:effectLst/>
                <a:latin typeface="+mj-lt"/>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353535"/>
                    </a:gs>
                    <a:gs pos="100000">
                      <a:srgbClr val="353535"/>
                    </a:gs>
                  </a:gsLst>
                  <a:lin ang="5400000" scaled="0"/>
                </a:gradFill>
                <a:effectLst/>
                <a:uLnTx/>
                <a:uFillTx/>
                <a:latin typeface="Segoe UI Light"/>
                <a:ea typeface="+mn-ea"/>
                <a:cs typeface="Segoe UI" pitchFamily="34" charset="0"/>
              </a:rPr>
              <a:t>Developer Portal</a:t>
            </a:r>
          </a:p>
        </p:txBody>
      </p:sp>
    </p:spTree>
    <p:extLst>
      <p:ext uri="{BB962C8B-B14F-4D97-AF65-F5344CB8AC3E}">
        <p14:creationId xmlns:p14="http://schemas.microsoft.com/office/powerpoint/2010/main" val="5286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188667" y="-889165"/>
            <a:ext cx="2875168" cy="602231"/>
          </a:xfrm>
          <a:prstGeom prst="rect">
            <a:avLst/>
          </a:prstGeom>
        </p:spPr>
      </p:pic>
      <p:pic>
        <p:nvPicPr>
          <p:cNvPr id="7" name="Picture 6"/>
          <p:cNvPicPr>
            <a:picLocks noChangeAspect="1"/>
          </p:cNvPicPr>
          <p:nvPr/>
        </p:nvPicPr>
        <p:blipFill>
          <a:blip r:embed="rId3"/>
          <a:stretch>
            <a:fillRect/>
          </a:stretch>
        </p:blipFill>
        <p:spPr>
          <a:xfrm>
            <a:off x="5344101" y="-733731"/>
            <a:ext cx="2875168" cy="602231"/>
          </a:xfrm>
          <a:prstGeom prst="rect">
            <a:avLst/>
          </a:prstGeom>
        </p:spPr>
      </p:pic>
      <p:sp>
        <p:nvSpPr>
          <p:cNvPr id="8" name="Content Placeholder 2"/>
          <p:cNvSpPr txBox="1">
            <a:spLocks/>
          </p:cNvSpPr>
          <p:nvPr/>
        </p:nvSpPr>
        <p:spPr>
          <a:xfrm>
            <a:off x="275480" y="1399374"/>
            <a:ext cx="6003595" cy="5238151"/>
          </a:xfrm>
          <a:prstGeom prst="rect">
            <a:avLst/>
          </a:prstGeom>
        </p:spPr>
        <p:txBody>
          <a:bodyPr>
            <a:norm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3999"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572691" marR="0" lvl="1"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336145" marR="0" lvl="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a:pPr>
            <a:endParaRPr kumimoji="0" lang="en-US" sz="3999"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12" name="Picture 11"/>
          <p:cNvPicPr>
            <a:picLocks noChangeAspect="1"/>
          </p:cNvPicPr>
          <p:nvPr/>
        </p:nvPicPr>
        <p:blipFill>
          <a:blip r:embed="rId4"/>
          <a:stretch>
            <a:fillRect/>
          </a:stretch>
        </p:blipFill>
        <p:spPr>
          <a:xfrm>
            <a:off x="6218237" y="1"/>
            <a:ext cx="5372755" cy="6445996"/>
          </a:xfrm>
          <a:prstGeom prst="rect">
            <a:avLst/>
          </a:prstGeom>
        </p:spPr>
      </p:pic>
      <p:sp>
        <p:nvSpPr>
          <p:cNvPr id="10" name="Title 1"/>
          <p:cNvSpPr txBox="1">
            <a:spLocks/>
          </p:cNvSpPr>
          <p:nvPr/>
        </p:nvSpPr>
        <p:spPr>
          <a:xfrm>
            <a:off x="61278" y="2588312"/>
            <a:ext cx="5380037" cy="917575"/>
          </a:xfrm>
          <a:prstGeom prst="rect">
            <a:avLst/>
          </a:prstGeom>
        </p:spPr>
        <p:txBody>
          <a:bodyPr vert="horz" wrap="square" lIns="146304" tIns="91440" rIns="146304" bIns="91440" rtlCol="0" anchor="t">
            <a:noAutofit/>
          </a:bodyPr>
          <a:lstStyle>
            <a:defPPr>
              <a:defRPr lang="en-US"/>
            </a:defPPr>
            <a:lvl1pPr>
              <a:lnSpc>
                <a:spcPct val="90000"/>
              </a:lnSpc>
              <a:spcBef>
                <a:spcPct val="0"/>
              </a:spcBef>
              <a:buNone/>
              <a:defRPr sz="4800" b="0" cap="none" spc="-102" baseline="0">
                <a:ln w="3175">
                  <a:noFill/>
                </a:ln>
                <a:gradFill>
                  <a:gsLst>
                    <a:gs pos="1250">
                      <a:schemeClr val="tx1"/>
                    </a:gs>
                    <a:gs pos="100000">
                      <a:schemeClr val="tx1"/>
                    </a:gs>
                  </a:gsLst>
                  <a:lin ang="5400000" scaled="0"/>
                </a:gradFill>
                <a:effectLst/>
                <a:latin typeface="+mj-lt"/>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353535"/>
                    </a:gs>
                    <a:gs pos="100000">
                      <a:srgbClr val="353535"/>
                    </a:gs>
                  </a:gsLst>
                  <a:lin ang="5400000" scaled="0"/>
                </a:gradFill>
                <a:effectLst/>
                <a:uLnTx/>
                <a:uFillTx/>
                <a:latin typeface="Segoe UI Light"/>
                <a:ea typeface="+mn-ea"/>
                <a:cs typeface="Segoe UI" pitchFamily="34" charset="0"/>
              </a:rPr>
              <a:t>Bot Builder SDKs</a:t>
            </a:r>
          </a:p>
        </p:txBody>
      </p:sp>
    </p:spTree>
    <p:extLst>
      <p:ext uri="{BB962C8B-B14F-4D97-AF65-F5344CB8AC3E}">
        <p14:creationId xmlns:p14="http://schemas.microsoft.com/office/powerpoint/2010/main" val="211299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70788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Bot Dialogs</a:t>
            </a:r>
          </a:p>
        </p:txBody>
      </p:sp>
      <p:sp>
        <p:nvSpPr>
          <p:cNvPr id="2" name="Rectangle 1"/>
          <p:cNvSpPr/>
          <p:nvPr/>
        </p:nvSpPr>
        <p:spPr>
          <a:xfrm>
            <a:off x="803821" y="1515942"/>
            <a:ext cx="8697317" cy="657359"/>
          </a:xfrm>
          <a:prstGeom prst="rect">
            <a:avLst/>
          </a:prstGeom>
        </p:spPr>
        <p:txBody>
          <a:bodyPr wrap="square">
            <a:spAutoFit/>
          </a:bodyPr>
          <a:lstStyle/>
          <a:p>
            <a:pPr marL="0" marR="0" lvl="0" indent="351343" algn="l" defTabSz="932597" rtl="0" eaLnBrk="1" fontAlgn="ctr"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ctr"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3821" y="1515942"/>
            <a:ext cx="11041726" cy="4876920"/>
          </a:xfrm>
          <a:prstGeom prst="rect">
            <a:avLst/>
          </a:prstGeom>
        </p:spPr>
      </p:pic>
    </p:spTree>
    <p:extLst>
      <p:ext uri="{BB962C8B-B14F-4D97-AF65-F5344CB8AC3E}">
        <p14:creationId xmlns:p14="http://schemas.microsoft.com/office/powerpoint/2010/main" val="1987417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70788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Bot Dialogs</a:t>
            </a:r>
          </a:p>
        </p:txBody>
      </p:sp>
      <p:sp>
        <p:nvSpPr>
          <p:cNvPr id="2" name="Rectangle 1"/>
          <p:cNvSpPr/>
          <p:nvPr/>
        </p:nvSpPr>
        <p:spPr>
          <a:xfrm>
            <a:off x="803821" y="1515942"/>
            <a:ext cx="8697317" cy="657359"/>
          </a:xfrm>
          <a:prstGeom prst="rect">
            <a:avLst/>
          </a:prstGeom>
        </p:spPr>
        <p:txBody>
          <a:bodyPr wrap="square">
            <a:spAutoFit/>
          </a:bodyPr>
          <a:lstStyle/>
          <a:p>
            <a:pPr marL="0" marR="0" lvl="0" indent="351343" algn="l" defTabSz="932597" rtl="0" eaLnBrk="1" fontAlgn="ctr"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ctr"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0" y="1211264"/>
            <a:ext cx="9190037" cy="3428999"/>
          </a:xfrm>
          <a:prstGeom prst="rect">
            <a:avLst/>
          </a:prstGeom>
        </p:spPr>
      </p:pic>
      <p:pic>
        <p:nvPicPr>
          <p:cNvPr id="7" name="Picture 6"/>
          <p:cNvPicPr>
            <a:picLocks noChangeAspect="1"/>
          </p:cNvPicPr>
          <p:nvPr/>
        </p:nvPicPr>
        <p:blipFill>
          <a:blip r:embed="rId4"/>
          <a:stretch>
            <a:fillRect/>
          </a:stretch>
        </p:blipFill>
        <p:spPr>
          <a:xfrm>
            <a:off x="0" y="4640263"/>
            <a:ext cx="9190037" cy="2286000"/>
          </a:xfrm>
          <a:prstGeom prst="rect">
            <a:avLst/>
          </a:prstGeom>
        </p:spPr>
      </p:pic>
      <p:pic>
        <p:nvPicPr>
          <p:cNvPr id="10" name="Picture 9"/>
          <p:cNvPicPr>
            <a:picLocks noChangeAspect="1"/>
          </p:cNvPicPr>
          <p:nvPr/>
        </p:nvPicPr>
        <p:blipFill>
          <a:blip r:embed="rId5"/>
          <a:stretch>
            <a:fillRect/>
          </a:stretch>
        </p:blipFill>
        <p:spPr>
          <a:xfrm>
            <a:off x="8504237" y="1211264"/>
            <a:ext cx="3538699" cy="5714999"/>
          </a:xfrm>
          <a:prstGeom prst="rect">
            <a:avLst/>
          </a:prstGeom>
        </p:spPr>
      </p:pic>
    </p:spTree>
    <p:extLst>
      <p:ext uri="{BB962C8B-B14F-4D97-AF65-F5344CB8AC3E}">
        <p14:creationId xmlns:p14="http://schemas.microsoft.com/office/powerpoint/2010/main" val="3174615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7653" y="259438"/>
            <a:ext cx="10724938" cy="719282"/>
          </a:xfrm>
        </p:spPr>
        <p:txBody>
          <a:bodyPr/>
          <a:lstStyle/>
          <a:p>
            <a:r>
              <a:rPr lang="en-US" sz="2448" dirty="0">
                <a:solidFill>
                  <a:schemeClr val="tx1">
                    <a:lumMod val="65000"/>
                    <a:lumOff val="35000"/>
                  </a:schemeClr>
                </a:solidFill>
                <a:latin typeface="Segoe UI Slab Semibold" panose="02060704040202020204" pitchFamily="18" charset="0"/>
                <a:ea typeface="Segoe UI Slab Semibold" panose="02060704040202020204" pitchFamily="18" charset="0"/>
                <a:cs typeface="Segoe UI Slab Semibold" panose="02060704040202020204" pitchFamily="18" charset="0"/>
              </a:rPr>
              <a:t>across many different canvases…</a:t>
            </a:r>
            <a:endParaRPr lang="en-US" dirty="0">
              <a:solidFill>
                <a:schemeClr val="tx1">
                  <a:lumMod val="65000"/>
                  <a:lumOff val="35000"/>
                </a:schemeClr>
              </a:solidFill>
            </a:endParaRPr>
          </a:p>
        </p:txBody>
      </p:sp>
      <p:sp>
        <p:nvSpPr>
          <p:cNvPr id="6" name="Rectangle 5"/>
          <p:cNvSpPr/>
          <p:nvPr/>
        </p:nvSpPr>
        <p:spPr>
          <a:xfrm>
            <a:off x="6124294" y="1076080"/>
            <a:ext cx="5380404" cy="531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994732" y="6487230"/>
            <a:ext cx="8472278" cy="28630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Source</a:t>
            </a:r>
            <a:r>
              <a:rPr kumimoji="0" lang="en-US" sz="1224" b="0" i="0" u="none" strike="noStrike" kern="1200" cap="none" spc="0" normalizeH="0" baseline="0" noProof="0" dirty="0">
                <a:ln>
                  <a:noFill/>
                </a:ln>
                <a:solidFill>
                  <a:prstClr val="black"/>
                </a:solidFill>
                <a:effectLst/>
                <a:uLnTx/>
                <a:uFillTx/>
                <a:latin typeface="Calibri" panose="020F0502020204030204"/>
                <a:ea typeface="+mn-ea"/>
                <a:cs typeface="+mn-cs"/>
              </a:rPr>
              <a:t>: Competitive report and strategic overview series, Kurt </a:t>
            </a:r>
            <a:r>
              <a:rPr kumimoji="0" lang="en-US" sz="1224" b="0" i="0" u="none" strike="noStrike" kern="1200" cap="none" spc="0" normalizeH="0" baseline="0" noProof="0" dirty="0" err="1">
                <a:ln>
                  <a:noFill/>
                </a:ln>
                <a:solidFill>
                  <a:prstClr val="black"/>
                </a:solidFill>
                <a:effectLst/>
                <a:uLnTx/>
                <a:uFillTx/>
                <a:latin typeface="Calibri" panose="020F0502020204030204"/>
                <a:ea typeface="+mn-ea"/>
                <a:cs typeface="+mn-cs"/>
              </a:rPr>
              <a:t>DelBene</a:t>
            </a:r>
            <a:r>
              <a:rPr kumimoji="0" lang="en-US" sz="1224" b="0" i="0" u="none" strike="noStrike" kern="1200" cap="none" spc="0" normalizeH="0" baseline="0" noProof="0" dirty="0">
                <a:ln>
                  <a:noFill/>
                </a:ln>
                <a:solidFill>
                  <a:prstClr val="black"/>
                </a:solidFill>
                <a:effectLst/>
                <a:uLnTx/>
                <a:uFillTx/>
                <a:latin typeface="Calibri" panose="020F0502020204030204"/>
                <a:ea typeface="+mn-ea"/>
                <a:cs typeface="+mn-cs"/>
              </a:rPr>
              <a:t> (April 2016)</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287" y="1715216"/>
            <a:ext cx="9857735" cy="4593571"/>
          </a:xfrm>
          <a:prstGeom prst="rect">
            <a:avLst/>
          </a:prstGeom>
        </p:spPr>
      </p:pic>
      <p:sp>
        <p:nvSpPr>
          <p:cNvPr id="9" name="Rectangle 8"/>
          <p:cNvSpPr/>
          <p:nvPr/>
        </p:nvSpPr>
        <p:spPr>
          <a:xfrm>
            <a:off x="859287" y="1209780"/>
            <a:ext cx="10724938" cy="414353"/>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The </a:t>
            </a:r>
            <a:r>
              <a:rPr kumimoji="0" lang="en-US" sz="2040" b="0" i="0" u="none" strike="noStrike" kern="1200" cap="none" spc="0" normalizeH="0" baseline="0" noProof="0" dirty="0" err="1">
                <a:ln>
                  <a:noFill/>
                </a:ln>
                <a:solidFill>
                  <a:srgbClr val="00A89D"/>
                </a:solidFill>
                <a:effectLst/>
                <a:uLnTx/>
                <a:uFillTx/>
                <a:latin typeface="Segoe UI Light" panose="020B0502040204020203" pitchFamily="34" charset="0"/>
                <a:ea typeface="+mn-ea"/>
                <a:cs typeface="Segoe UI Light" panose="020B0502040204020203" pitchFamily="34" charset="0"/>
              </a:rPr>
              <a:t>CaaP</a:t>
            </a: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 landscape beyond Microsoft and Facebook</a:t>
            </a:r>
          </a:p>
        </p:txBody>
      </p:sp>
    </p:spTree>
    <p:extLst>
      <p:ext uri="{BB962C8B-B14F-4D97-AF65-F5344CB8AC3E}">
        <p14:creationId xmlns:p14="http://schemas.microsoft.com/office/powerpoint/2010/main" val="1335533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Demo: “Axon Partners” BOT</a:t>
            </a:r>
          </a:p>
        </p:txBody>
      </p:sp>
    </p:spTree>
    <p:extLst>
      <p:ext uri="{BB962C8B-B14F-4D97-AF65-F5344CB8AC3E}">
        <p14:creationId xmlns:p14="http://schemas.microsoft.com/office/powerpoint/2010/main" val="1494841404"/>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Cognitive Services</a:t>
            </a:r>
          </a:p>
        </p:txBody>
      </p:sp>
    </p:spTree>
    <p:extLst>
      <p:ext uri="{BB962C8B-B14F-4D97-AF65-F5344CB8AC3E}">
        <p14:creationId xmlns:p14="http://schemas.microsoft.com/office/powerpoint/2010/main" val="1058675563"/>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32394" b="25873"/>
          <a:stretch/>
        </p:blipFill>
        <p:spPr>
          <a:xfrm>
            <a:off x="-13184" y="0"/>
            <a:ext cx="12448894" cy="3489533"/>
          </a:xfrm>
          <a:prstGeom prst="rect">
            <a:avLst/>
          </a:prstGeom>
        </p:spPr>
      </p:pic>
      <p:sp>
        <p:nvSpPr>
          <p:cNvPr id="39" name="Rectangle 38"/>
          <p:cNvSpPr/>
          <p:nvPr/>
        </p:nvSpPr>
        <p:spPr bwMode="auto">
          <a:xfrm>
            <a:off x="-19357" y="-9225"/>
            <a:ext cx="8523593" cy="3500896"/>
          </a:xfrm>
          <a:prstGeom prst="rect">
            <a:avLst/>
          </a:prstGeom>
          <a:gradFill>
            <a:gsLst>
              <a:gs pos="0">
                <a:schemeClr val="tx2">
                  <a:alpha val="0"/>
                </a:schemeClr>
              </a:gs>
              <a:gs pos="100000">
                <a:schemeClr val="tx2"/>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 Placeholder 14"/>
          <p:cNvSpPr txBox="1">
            <a:spLocks/>
          </p:cNvSpPr>
          <p:nvPr/>
        </p:nvSpPr>
        <p:spPr>
          <a:xfrm>
            <a:off x="293887" y="3825469"/>
            <a:ext cx="3745515" cy="1044875"/>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700" dirty="0">
                <a:solidFill>
                  <a:schemeClr val="accent6"/>
                </a:solidFill>
                <a:latin typeface="+mn-lt"/>
                <a:cs typeface="Segoe UI Semilight" panose="020B0402040204020203" pitchFamily="34" charset="0"/>
              </a:rPr>
              <a:t>Roll your own with REST APIs</a:t>
            </a:r>
          </a:p>
          <a:p>
            <a:pPr marL="0" indent="0">
              <a:spcBef>
                <a:spcPts val="600"/>
              </a:spcBef>
              <a:spcAft>
                <a:spcPts val="600"/>
              </a:spcAft>
              <a:buNone/>
            </a:pPr>
            <a:r>
              <a:rPr lang="en-US" sz="1700" dirty="0">
                <a:solidFill>
                  <a:schemeClr val="accent6"/>
                </a:solidFill>
                <a:latin typeface="+mn-lt"/>
                <a:cs typeface="Segoe UI Semilight" panose="020B0402040204020203" pitchFamily="34" charset="0"/>
              </a:rPr>
              <a:t>Simple to add: just a few lines of code required</a:t>
            </a:r>
          </a:p>
        </p:txBody>
      </p:sp>
      <p:sp>
        <p:nvSpPr>
          <p:cNvPr id="32" name="Text Placeholder 14"/>
          <p:cNvSpPr txBox="1">
            <a:spLocks/>
          </p:cNvSpPr>
          <p:nvPr/>
        </p:nvSpPr>
        <p:spPr>
          <a:xfrm>
            <a:off x="4187147" y="3825469"/>
            <a:ext cx="4050792" cy="1280324"/>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700" dirty="0">
                <a:solidFill>
                  <a:schemeClr val="accent6"/>
                </a:solidFill>
                <a:latin typeface="+mn-lt"/>
                <a:cs typeface="Segoe UI Semilight" panose="020B0402040204020203" pitchFamily="34" charset="0"/>
              </a:rPr>
              <a:t>Integrate into the language and platform of your choice</a:t>
            </a:r>
          </a:p>
          <a:p>
            <a:pPr marL="0" indent="0">
              <a:spcBef>
                <a:spcPts val="600"/>
              </a:spcBef>
              <a:spcAft>
                <a:spcPts val="600"/>
              </a:spcAft>
              <a:buNone/>
            </a:pPr>
            <a:r>
              <a:rPr lang="en-US" sz="1700" dirty="0">
                <a:solidFill>
                  <a:schemeClr val="accent6"/>
                </a:solidFill>
                <a:latin typeface="+mn-lt"/>
                <a:cs typeface="Segoe UI Semilight" panose="020B0402040204020203" pitchFamily="34" charset="0"/>
              </a:rPr>
              <a:t>Breadth of offerings helps you find the right API for your app</a:t>
            </a:r>
          </a:p>
        </p:txBody>
      </p:sp>
      <p:sp>
        <p:nvSpPr>
          <p:cNvPr id="33" name="Text Placeholder 14"/>
          <p:cNvSpPr txBox="1">
            <a:spLocks/>
          </p:cNvSpPr>
          <p:nvPr/>
        </p:nvSpPr>
        <p:spPr>
          <a:xfrm>
            <a:off x="8385684" y="3825469"/>
            <a:ext cx="3785780" cy="1515773"/>
          </a:xfrm>
          <a:prstGeom prst="rect">
            <a:avLst/>
          </a:prstGeom>
        </p:spPr>
        <p:txBody>
          <a:bodyPr vert="horz" wrap="square" lIns="146283" tIns="91427" rIns="146283" bIns="91427" rtlCol="0" anchor="t">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700" dirty="0">
                <a:solidFill>
                  <a:schemeClr val="accent6"/>
                </a:solidFill>
                <a:latin typeface="+mn-lt"/>
                <a:cs typeface="Segoe UI Semilight" panose="020B0402040204020203" pitchFamily="34" charset="0"/>
              </a:rPr>
              <a:t>Built by experts in their field from Microsoft Research, Bing, and Azure Machine Learning</a:t>
            </a:r>
          </a:p>
          <a:p>
            <a:pPr marL="0" indent="0">
              <a:spcBef>
                <a:spcPts val="600"/>
              </a:spcBef>
              <a:spcAft>
                <a:spcPts val="600"/>
              </a:spcAft>
              <a:buNone/>
            </a:pPr>
            <a:r>
              <a:rPr lang="en-US" sz="1700" dirty="0">
                <a:solidFill>
                  <a:schemeClr val="accent6"/>
                </a:solidFill>
                <a:latin typeface="+mn-lt"/>
                <a:cs typeface="Segoe UI Semilight" panose="020B0402040204020203" pitchFamily="34" charset="0"/>
              </a:rPr>
              <a:t>Quality documentation, sample code, and community support</a:t>
            </a:r>
          </a:p>
        </p:txBody>
      </p:sp>
      <p:sp>
        <p:nvSpPr>
          <p:cNvPr id="8" name="TextBox 7"/>
          <p:cNvSpPr txBox="1"/>
          <p:nvPr/>
        </p:nvSpPr>
        <p:spPr>
          <a:xfrm>
            <a:off x="-2110" y="3240815"/>
            <a:ext cx="4050792" cy="461665"/>
          </a:xfrm>
          <a:prstGeom prst="rect">
            <a:avLst/>
          </a:prstGeom>
          <a:solidFill>
            <a:schemeClr val="accent3"/>
          </a:solidFill>
        </p:spPr>
        <p:txBody>
          <a:bodyPr wrap="none" rtlCol="0" anchor="ctr">
            <a:spAutoFit/>
          </a:bodyPr>
          <a:lstStyle/>
          <a:p>
            <a:pPr algn="ctr" defTabSz="932597"/>
            <a:r>
              <a:rPr lang="en-US" sz="2400" dirty="0">
                <a:solidFill>
                  <a:schemeClr val="bg2"/>
                </a:solidFill>
                <a:latin typeface="Segoe UI Light"/>
                <a:cs typeface="Segoe UI Semilight" panose="020B0402040204020203" pitchFamily="34" charset="0"/>
              </a:rPr>
              <a:t>Easy</a:t>
            </a:r>
          </a:p>
        </p:txBody>
      </p:sp>
      <p:sp>
        <p:nvSpPr>
          <p:cNvPr id="26" name="TextBox 25"/>
          <p:cNvSpPr txBox="1"/>
          <p:nvPr/>
        </p:nvSpPr>
        <p:spPr>
          <a:xfrm>
            <a:off x="4191787" y="3240815"/>
            <a:ext cx="4050792" cy="461665"/>
          </a:xfrm>
          <a:prstGeom prst="rect">
            <a:avLst/>
          </a:prstGeom>
          <a:solidFill>
            <a:schemeClr val="accent1"/>
          </a:solidFill>
        </p:spPr>
        <p:txBody>
          <a:bodyPr wrap="none" rtlCol="0" anchor="ctr">
            <a:spAutoFit/>
          </a:bodyPr>
          <a:lstStyle/>
          <a:p>
            <a:pPr algn="ctr" defTabSz="932597"/>
            <a:r>
              <a:rPr lang="en-US" sz="2400" dirty="0">
                <a:solidFill>
                  <a:schemeClr val="bg2"/>
                </a:solidFill>
                <a:latin typeface="Segoe UI Light"/>
                <a:cs typeface="Segoe UI Semilight" panose="020B0402040204020203" pitchFamily="34" charset="0"/>
              </a:rPr>
              <a:t>Flexible</a:t>
            </a:r>
          </a:p>
        </p:txBody>
      </p:sp>
      <p:sp>
        <p:nvSpPr>
          <p:cNvPr id="27" name="TextBox 26"/>
          <p:cNvSpPr txBox="1"/>
          <p:nvPr/>
        </p:nvSpPr>
        <p:spPr>
          <a:xfrm>
            <a:off x="8385684" y="3240815"/>
            <a:ext cx="4050792" cy="461665"/>
          </a:xfrm>
          <a:prstGeom prst="rect">
            <a:avLst/>
          </a:prstGeom>
          <a:solidFill>
            <a:schemeClr val="accent5"/>
          </a:solidFill>
        </p:spPr>
        <p:txBody>
          <a:bodyPr wrap="none" rtlCol="0" anchor="ctr">
            <a:spAutoFit/>
          </a:bodyPr>
          <a:lstStyle/>
          <a:p>
            <a:pPr algn="ctr" defTabSz="932597"/>
            <a:r>
              <a:rPr lang="en-US" sz="2400" dirty="0">
                <a:solidFill>
                  <a:schemeClr val="bg2"/>
                </a:solidFill>
                <a:latin typeface="Segoe UI Light"/>
                <a:cs typeface="Segoe UI Semilight" panose="020B0402040204020203" pitchFamily="34" charset="0"/>
              </a:rPr>
              <a:t>Tested</a:t>
            </a:r>
          </a:p>
        </p:txBody>
      </p:sp>
      <p:sp>
        <p:nvSpPr>
          <p:cNvPr id="2" name="Title 1"/>
          <p:cNvSpPr>
            <a:spLocks noGrp="1"/>
          </p:cNvSpPr>
          <p:nvPr>
            <p:ph type="title" idx="4294967295"/>
          </p:nvPr>
        </p:nvSpPr>
        <p:spPr>
          <a:xfrm>
            <a:off x="293887" y="1415701"/>
            <a:ext cx="11867951" cy="917575"/>
          </a:xfrm>
        </p:spPr>
        <p:txBody>
          <a:bodyPr>
            <a:noAutofit/>
          </a:bodyPr>
          <a:lstStyle/>
          <a:p>
            <a:r>
              <a:rPr lang="en-US" sz="5400" dirty="0">
                <a:gradFill>
                  <a:gsLst>
                    <a:gs pos="1250">
                      <a:schemeClr val="bg1"/>
                    </a:gs>
                    <a:gs pos="100000">
                      <a:schemeClr val="bg1"/>
                    </a:gs>
                  </a:gsLst>
                  <a:lin ang="5400000" scaled="0"/>
                </a:gradFill>
              </a:rPr>
              <a:t>Why Microsoft </a:t>
            </a:r>
            <a:br>
              <a:rPr lang="en-US" sz="5400" dirty="0">
                <a:gradFill>
                  <a:gsLst>
                    <a:gs pos="1250">
                      <a:schemeClr val="bg1"/>
                    </a:gs>
                    <a:gs pos="100000">
                      <a:schemeClr val="bg1"/>
                    </a:gs>
                  </a:gsLst>
                  <a:lin ang="5400000" scaled="0"/>
                </a:gradFill>
              </a:rPr>
            </a:br>
            <a:r>
              <a:rPr lang="en-US" sz="5400" dirty="0">
                <a:gradFill>
                  <a:gsLst>
                    <a:gs pos="1250">
                      <a:schemeClr val="bg1"/>
                    </a:gs>
                    <a:gs pos="100000">
                      <a:schemeClr val="bg1"/>
                    </a:gs>
                  </a:gsLst>
                  <a:lin ang="5400000" scaled="0"/>
                </a:gradFill>
              </a:rPr>
              <a:t>Cognitive Services?</a:t>
            </a:r>
          </a:p>
        </p:txBody>
      </p:sp>
      <p:grpSp>
        <p:nvGrpSpPr>
          <p:cNvPr id="9" name="Group 8"/>
          <p:cNvGrpSpPr/>
          <p:nvPr/>
        </p:nvGrpSpPr>
        <p:grpSpPr>
          <a:xfrm>
            <a:off x="952844" y="5316420"/>
            <a:ext cx="2001768" cy="1350348"/>
            <a:chOff x="952844" y="5316420"/>
            <a:chExt cx="2001768" cy="1350348"/>
          </a:xfrm>
        </p:grpSpPr>
        <p:grpSp>
          <p:nvGrpSpPr>
            <p:cNvPr id="7" name="Group 6"/>
            <p:cNvGrpSpPr/>
            <p:nvPr/>
          </p:nvGrpSpPr>
          <p:grpSpPr>
            <a:xfrm>
              <a:off x="952844" y="5316420"/>
              <a:ext cx="1091279" cy="1091279"/>
              <a:chOff x="952844" y="5316420"/>
              <a:chExt cx="1091279" cy="1091279"/>
            </a:xfrm>
          </p:grpSpPr>
          <p:pic>
            <p:nvPicPr>
              <p:cNvPr id="3" name="Picture 2"/>
              <p:cNvPicPr>
                <a:picLocks noChangeAspect="1"/>
              </p:cNvPicPr>
              <p:nvPr/>
            </p:nvPicPr>
            <p:blipFill>
              <a:blip r:embed="rId4"/>
              <a:stretch>
                <a:fillRect/>
              </a:stretch>
            </p:blipFill>
            <p:spPr>
              <a:xfrm>
                <a:off x="952844" y="5316420"/>
                <a:ext cx="1091279" cy="1091279"/>
              </a:xfrm>
              <a:prstGeom prst="rect">
                <a:avLst/>
              </a:prstGeom>
            </p:spPr>
          </p:pic>
          <p:sp>
            <p:nvSpPr>
              <p:cNvPr id="23" name="TextBox 22"/>
              <p:cNvSpPr txBox="1"/>
              <p:nvPr/>
            </p:nvSpPr>
            <p:spPr>
              <a:xfrm>
                <a:off x="985751" y="5633096"/>
                <a:ext cx="999265" cy="462305"/>
              </a:xfrm>
              <a:prstGeom prst="rect">
                <a:avLst/>
              </a:prstGeom>
              <a:noFill/>
            </p:spPr>
            <p:txBody>
              <a:bodyPr wrap="square" lIns="186521" tIns="149217" rIns="186521" bIns="149217" rtlCol="0" anchor="ctr">
                <a:spAutoFit/>
              </a:bodyPr>
              <a:lstStyle/>
              <a:p>
                <a:pPr algn="ctr" defTabSz="932597">
                  <a:lnSpc>
                    <a:spcPct val="90000"/>
                  </a:lnSpc>
                  <a:spcAft>
                    <a:spcPts val="612"/>
                  </a:spcAft>
                </a:pPr>
                <a:r>
                  <a:rPr lang="en-US" sz="1600" b="1" dirty="0">
                    <a:solidFill>
                      <a:schemeClr val="bg1"/>
                    </a:solidFill>
                    <a:latin typeface="Segoe UI Semibold" panose="020B0702040204020203" pitchFamily="34" charset="0"/>
                    <a:cs typeface="Segoe UI Semibold" panose="020B0702040204020203" pitchFamily="34" charset="0"/>
                  </a:rPr>
                  <a:t>GET A</a:t>
                </a:r>
                <a:br>
                  <a:rPr lang="en-US" sz="1600" b="1" dirty="0">
                    <a:solidFill>
                      <a:schemeClr val="bg1"/>
                    </a:solidFill>
                    <a:latin typeface="Segoe UI Semibold" panose="020B0702040204020203" pitchFamily="34" charset="0"/>
                    <a:cs typeface="Segoe UI Semibold" panose="020B0702040204020203" pitchFamily="34" charset="0"/>
                  </a:rPr>
                </a:br>
                <a:r>
                  <a:rPr lang="en-US" sz="1600" b="1" dirty="0">
                    <a:solidFill>
                      <a:schemeClr val="bg1"/>
                    </a:solidFill>
                    <a:latin typeface="Segoe UI Semibold" panose="020B0702040204020203" pitchFamily="34" charset="0"/>
                    <a:cs typeface="Segoe UI Semibold" panose="020B0702040204020203" pitchFamily="34" charset="0"/>
                  </a:rPr>
                  <a:t> KEY</a:t>
                </a:r>
              </a:p>
            </p:txBody>
          </p:sp>
        </p:grpSp>
        <p:grpSp>
          <p:nvGrpSpPr>
            <p:cNvPr id="6" name="Group 5"/>
            <p:cNvGrpSpPr/>
            <p:nvPr/>
          </p:nvGrpSpPr>
          <p:grpSpPr>
            <a:xfrm>
              <a:off x="1954781" y="5666937"/>
              <a:ext cx="999831" cy="999831"/>
              <a:chOff x="1954781" y="5666937"/>
              <a:chExt cx="999831" cy="999831"/>
            </a:xfrm>
          </p:grpSpPr>
          <p:pic>
            <p:nvPicPr>
              <p:cNvPr id="5" name="Picture 4"/>
              <p:cNvPicPr>
                <a:picLocks noChangeAspect="1"/>
              </p:cNvPicPr>
              <p:nvPr/>
            </p:nvPicPr>
            <p:blipFill>
              <a:blip r:embed="rId5"/>
              <a:stretch>
                <a:fillRect/>
              </a:stretch>
            </p:blipFill>
            <p:spPr>
              <a:xfrm>
                <a:off x="1954781" y="5666937"/>
                <a:ext cx="999831" cy="999831"/>
              </a:xfrm>
              <a:prstGeom prst="rect">
                <a:avLst/>
              </a:prstGeom>
            </p:spPr>
          </p:pic>
          <p:sp>
            <p:nvSpPr>
              <p:cNvPr id="53" name="TextBox 52"/>
              <p:cNvSpPr txBox="1"/>
              <p:nvPr/>
            </p:nvSpPr>
            <p:spPr>
              <a:xfrm>
                <a:off x="1965665" y="6006123"/>
                <a:ext cx="961798" cy="324709"/>
              </a:xfrm>
              <a:prstGeom prst="rect">
                <a:avLst/>
              </a:prstGeom>
              <a:noFill/>
            </p:spPr>
            <p:txBody>
              <a:bodyPr wrap="square" lIns="186521" tIns="149217" rIns="186521" bIns="149217" rtlCol="0" anchor="ctr">
                <a:spAutoFit/>
              </a:bodyPr>
              <a:lstStyle/>
              <a:p>
                <a:pPr algn="ctr" defTabSz="932597">
                  <a:lnSpc>
                    <a:spcPct val="90000"/>
                  </a:lnSpc>
                  <a:spcAft>
                    <a:spcPts val="612"/>
                  </a:spcAft>
                </a:pPr>
                <a:r>
                  <a:rPr lang="en-US" sz="1600" dirty="0">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BUILD</a:t>
                </a:r>
              </a:p>
            </p:txBody>
          </p:sp>
        </p:grpSp>
      </p:grpSp>
      <p:grpSp>
        <p:nvGrpSpPr>
          <p:cNvPr id="34" name="Group 33"/>
          <p:cNvGrpSpPr/>
          <p:nvPr/>
        </p:nvGrpSpPr>
        <p:grpSpPr>
          <a:xfrm>
            <a:off x="4707240" y="5621592"/>
            <a:ext cx="3021994" cy="1129445"/>
            <a:chOff x="4707240" y="5484107"/>
            <a:chExt cx="3021994" cy="1129445"/>
          </a:xfrm>
        </p:grpSpPr>
        <p:sp>
          <p:nvSpPr>
            <p:cNvPr id="44" name="Freeform 11"/>
            <p:cNvSpPr>
              <a:spLocks noEditPoints="1"/>
            </p:cNvSpPr>
            <p:nvPr/>
          </p:nvSpPr>
          <p:spPr bwMode="black">
            <a:xfrm>
              <a:off x="5992058" y="5484107"/>
              <a:ext cx="409932" cy="504698"/>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rgbClr val="92D05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48" name="Freeform 47"/>
            <p:cNvSpPr>
              <a:spLocks noChangeAspect="1" noEditPoints="1"/>
            </p:cNvSpPr>
            <p:nvPr/>
          </p:nvSpPr>
          <p:spPr bwMode="black">
            <a:xfrm>
              <a:off x="4933693" y="5545084"/>
              <a:ext cx="384308" cy="38274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0078D7"/>
            </a:solidFill>
            <a:ln>
              <a:noFill/>
            </a:ln>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endParaRPr>
            </a:p>
          </p:txBody>
        </p:sp>
        <p:grpSp>
          <p:nvGrpSpPr>
            <p:cNvPr id="49" name="Group 48"/>
            <p:cNvGrpSpPr>
              <a:grpSpLocks noChangeAspect="1"/>
            </p:cNvGrpSpPr>
            <p:nvPr/>
          </p:nvGrpSpPr>
          <p:grpSpPr bwMode="black">
            <a:xfrm>
              <a:off x="7076047" y="5487529"/>
              <a:ext cx="426734" cy="497854"/>
              <a:chOff x="396875" y="1300163"/>
              <a:chExt cx="1162051" cy="1355725"/>
            </a:xfrm>
          </p:grpSpPr>
          <p:sp>
            <p:nvSpPr>
              <p:cNvPr id="50" name="Freeform 49"/>
              <p:cNvSpPr>
                <a:spLocks/>
              </p:cNvSpPr>
              <p:nvPr/>
            </p:nvSpPr>
            <p:spPr bwMode="black">
              <a:xfrm>
                <a:off x="396875" y="1616075"/>
                <a:ext cx="1162051" cy="1039813"/>
              </a:xfrm>
              <a:custGeom>
                <a:avLst/>
                <a:gdLst>
                  <a:gd name="T0" fmla="*/ 455 w 539"/>
                  <a:gd name="T1" fmla="*/ 186 h 482"/>
                  <a:gd name="T2" fmla="*/ 522 w 539"/>
                  <a:gd name="T3" fmla="*/ 67 h 482"/>
                  <a:gd name="T4" fmla="*/ 408 w 539"/>
                  <a:gd name="T5" fmla="*/ 5 h 482"/>
                  <a:gd name="T6" fmla="*/ 288 w 539"/>
                  <a:gd name="T7" fmla="*/ 34 h 482"/>
                  <a:gd name="T8" fmla="*/ 184 w 539"/>
                  <a:gd name="T9" fmla="*/ 7 h 482"/>
                  <a:gd name="T10" fmla="*/ 55 w 539"/>
                  <a:gd name="T11" fmla="*/ 86 h 482"/>
                  <a:gd name="T12" fmla="*/ 95 w 539"/>
                  <a:gd name="T13" fmla="*/ 401 h 482"/>
                  <a:gd name="T14" fmla="*/ 194 w 539"/>
                  <a:gd name="T15" fmla="*/ 480 h 482"/>
                  <a:gd name="T16" fmla="*/ 296 w 539"/>
                  <a:gd name="T17" fmla="*/ 455 h 482"/>
                  <a:gd name="T18" fmla="*/ 400 w 539"/>
                  <a:gd name="T19" fmla="*/ 479 h 482"/>
                  <a:gd name="T20" fmla="*/ 496 w 539"/>
                  <a:gd name="T21" fmla="*/ 402 h 482"/>
                  <a:gd name="T22" fmla="*/ 539 w 539"/>
                  <a:gd name="T23" fmla="*/ 313 h 482"/>
                  <a:gd name="T24" fmla="*/ 455 w 539"/>
                  <a:gd name="T25" fmla="*/ 18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482">
                    <a:moveTo>
                      <a:pt x="455" y="186"/>
                    </a:moveTo>
                    <a:cubicBezTo>
                      <a:pt x="454" y="107"/>
                      <a:pt x="519" y="69"/>
                      <a:pt x="522" y="67"/>
                    </a:cubicBezTo>
                    <a:cubicBezTo>
                      <a:pt x="485" y="13"/>
                      <a:pt x="428" y="6"/>
                      <a:pt x="408" y="5"/>
                    </a:cubicBezTo>
                    <a:cubicBezTo>
                      <a:pt x="359" y="0"/>
                      <a:pt x="312" y="34"/>
                      <a:pt x="288" y="34"/>
                    </a:cubicBezTo>
                    <a:cubicBezTo>
                      <a:pt x="263" y="34"/>
                      <a:pt x="225" y="6"/>
                      <a:pt x="184" y="7"/>
                    </a:cubicBezTo>
                    <a:cubicBezTo>
                      <a:pt x="131" y="8"/>
                      <a:pt x="82" y="38"/>
                      <a:pt x="55" y="86"/>
                    </a:cubicBezTo>
                    <a:cubicBezTo>
                      <a:pt x="0" y="182"/>
                      <a:pt x="41" y="323"/>
                      <a:pt x="95" y="401"/>
                    </a:cubicBezTo>
                    <a:cubicBezTo>
                      <a:pt x="121" y="439"/>
                      <a:pt x="153" y="482"/>
                      <a:pt x="194" y="480"/>
                    </a:cubicBezTo>
                    <a:cubicBezTo>
                      <a:pt x="234" y="479"/>
                      <a:pt x="248" y="455"/>
                      <a:pt x="296" y="455"/>
                    </a:cubicBezTo>
                    <a:cubicBezTo>
                      <a:pt x="344" y="454"/>
                      <a:pt x="358" y="480"/>
                      <a:pt x="400" y="479"/>
                    </a:cubicBezTo>
                    <a:cubicBezTo>
                      <a:pt x="443" y="478"/>
                      <a:pt x="470" y="440"/>
                      <a:pt x="496" y="402"/>
                    </a:cubicBezTo>
                    <a:cubicBezTo>
                      <a:pt x="526" y="358"/>
                      <a:pt x="538" y="315"/>
                      <a:pt x="539" y="313"/>
                    </a:cubicBezTo>
                    <a:cubicBezTo>
                      <a:pt x="538" y="313"/>
                      <a:pt x="456" y="281"/>
                      <a:pt x="455" y="186"/>
                    </a:cubicBezTo>
                  </a:path>
                </a:pathLst>
              </a:custGeom>
              <a:solidFill>
                <a:schemeClr val="accent6"/>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51" name="Freeform 50"/>
              <p:cNvSpPr>
                <a:spLocks/>
              </p:cNvSpPr>
              <p:nvPr/>
            </p:nvSpPr>
            <p:spPr bwMode="black">
              <a:xfrm>
                <a:off x="996950" y="1300163"/>
                <a:ext cx="288925" cy="317500"/>
              </a:xfrm>
              <a:custGeom>
                <a:avLst/>
                <a:gdLst>
                  <a:gd name="T0" fmla="*/ 98 w 134"/>
                  <a:gd name="T1" fmla="*/ 100 h 147"/>
                  <a:gd name="T2" fmla="*/ 130 w 134"/>
                  <a:gd name="T3" fmla="*/ 0 h 147"/>
                  <a:gd name="T4" fmla="*/ 38 w 134"/>
                  <a:gd name="T5" fmla="*/ 47 h 147"/>
                  <a:gd name="T6" fmla="*/ 5 w 134"/>
                  <a:gd name="T7" fmla="*/ 144 h 147"/>
                  <a:gd name="T8" fmla="*/ 98 w 134"/>
                  <a:gd name="T9" fmla="*/ 100 h 147"/>
                </a:gdLst>
                <a:ahLst/>
                <a:cxnLst>
                  <a:cxn ang="0">
                    <a:pos x="T0" y="T1"/>
                  </a:cxn>
                  <a:cxn ang="0">
                    <a:pos x="T2" y="T3"/>
                  </a:cxn>
                  <a:cxn ang="0">
                    <a:pos x="T4" y="T5"/>
                  </a:cxn>
                  <a:cxn ang="0">
                    <a:pos x="T6" y="T7"/>
                  </a:cxn>
                  <a:cxn ang="0">
                    <a:pos x="T8" y="T9"/>
                  </a:cxn>
                </a:cxnLst>
                <a:rect l="0" t="0" r="r" b="b"/>
                <a:pathLst>
                  <a:path w="134" h="147">
                    <a:moveTo>
                      <a:pt x="98" y="100"/>
                    </a:moveTo>
                    <a:cubicBezTo>
                      <a:pt x="120" y="73"/>
                      <a:pt x="134" y="36"/>
                      <a:pt x="130" y="0"/>
                    </a:cubicBezTo>
                    <a:cubicBezTo>
                      <a:pt x="99" y="1"/>
                      <a:pt x="61" y="21"/>
                      <a:pt x="38" y="47"/>
                    </a:cubicBezTo>
                    <a:cubicBezTo>
                      <a:pt x="18" y="71"/>
                      <a:pt x="0" y="108"/>
                      <a:pt x="5" y="144"/>
                    </a:cubicBezTo>
                    <a:cubicBezTo>
                      <a:pt x="40" y="147"/>
                      <a:pt x="76" y="126"/>
                      <a:pt x="98" y="100"/>
                    </a:cubicBezTo>
                  </a:path>
                </a:pathLst>
              </a:custGeom>
              <a:solidFill>
                <a:schemeClr val="accent6"/>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pic>
          <p:nvPicPr>
            <p:cNvPr id="2050" name="Picture 2" descr="http://iran-python.ir/images/python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07240" y="6217447"/>
              <a:ext cx="1364974" cy="396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an.io/system/assets/img/logos/nodej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00073" y="6153593"/>
              <a:ext cx="1229161" cy="330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8504237" y="5652914"/>
            <a:ext cx="3605625" cy="1066801"/>
            <a:chOff x="8565839" y="5478462"/>
            <a:chExt cx="3605625" cy="1066801"/>
          </a:xfrm>
        </p:grpSpPr>
        <p:pic>
          <p:nvPicPr>
            <p:cNvPr id="13" name="Picture 12"/>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9335914" y="5606307"/>
              <a:ext cx="941121" cy="385860"/>
            </a:xfrm>
            <a:prstGeom prst="rect">
              <a:avLst/>
            </a:prstGeom>
            <a:noFill/>
          </p:spPr>
        </p:pic>
        <p:pic>
          <p:nvPicPr>
            <p:cNvPr id="2056" name="Picture 8" descr="http://social.technet.microsoft.com/wiki/resized-image.ashx/__size/550x0/__key/communityserver-wikis-components-files/00-00-00-00-05/7206.Msdn_5F00_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65839" y="6012235"/>
              <a:ext cx="1470798" cy="4492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en/d/d3/UserVoice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5778" y="6063102"/>
              <a:ext cx="1946070" cy="4821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pszAeGh.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469757" y="5478462"/>
              <a:ext cx="1701707" cy="4270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483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2" presetClass="entr" presetSubtype="4"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300" fill="hold"/>
                                        <p:tgtEl>
                                          <p:spTgt spid="9"/>
                                        </p:tgtEl>
                                        <p:attrNameLst>
                                          <p:attrName>ppt_x</p:attrName>
                                        </p:attrNameLst>
                                      </p:cBhvr>
                                      <p:tavLst>
                                        <p:tav tm="0">
                                          <p:val>
                                            <p:strVal val="#ppt_x"/>
                                          </p:val>
                                        </p:tav>
                                        <p:tav tm="100000">
                                          <p:val>
                                            <p:strVal val="#ppt_x"/>
                                          </p:val>
                                        </p:tav>
                                      </p:tavLst>
                                    </p:anim>
                                    <p:anim calcmode="lin" valueType="num">
                                      <p:cBhvr additive="base">
                                        <p:cTn id="15" dur="3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800"/>
                            </p:stCondLst>
                            <p:childTnLst>
                              <p:par>
                                <p:cTn id="17" presetID="2" presetClass="entr" presetSubtype="2"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 presetClass="entr" presetSubtype="4" fill="hold" nodeType="withEffect">
                                  <p:stCondLst>
                                    <p:cond delay="5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300" fill="hold"/>
                                        <p:tgtEl>
                                          <p:spTgt spid="34"/>
                                        </p:tgtEl>
                                        <p:attrNameLst>
                                          <p:attrName>ppt_x</p:attrName>
                                        </p:attrNameLst>
                                      </p:cBhvr>
                                      <p:tavLst>
                                        <p:tav tm="0">
                                          <p:val>
                                            <p:strVal val="#ppt_x"/>
                                          </p:val>
                                        </p:tav>
                                        <p:tav tm="100000">
                                          <p:val>
                                            <p:strVal val="#ppt_x"/>
                                          </p:val>
                                        </p:tav>
                                      </p:tavLst>
                                    </p:anim>
                                    <p:anim calcmode="lin" valueType="num">
                                      <p:cBhvr additive="base">
                                        <p:cTn id="27" dur="3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16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250"/>
                                  </p:stCondLst>
                                  <p:childTnLst>
                                    <p:set>
                                      <p:cBhvr>
                                        <p:cTn id="34" dur="1" fill="hold">
                                          <p:stCondLst>
                                            <p:cond delay="0"/>
                                          </p:stCondLst>
                                        </p:cTn>
                                        <p:tgtEl>
                                          <p:spTgt spid="33">
                                            <p:txEl>
                                              <p:pRg st="0" end="0"/>
                                            </p:txEl>
                                          </p:spTgt>
                                        </p:tgtEl>
                                        <p:attrNameLst>
                                          <p:attrName>style.visibility</p:attrName>
                                        </p:attrNameLst>
                                      </p:cBhvr>
                                      <p:to>
                                        <p:strVal val="visible"/>
                                      </p:to>
                                    </p:set>
                                    <p:animEffect transition="in" filter="fade">
                                      <p:cBhvr>
                                        <p:cTn id="35" dur="500"/>
                                        <p:tgtEl>
                                          <p:spTgt spid="33">
                                            <p:txEl>
                                              <p:pRg st="0" end="0"/>
                                            </p:txEl>
                                          </p:spTgt>
                                        </p:tgtEl>
                                      </p:cBhvr>
                                    </p:animEffect>
                                  </p:childTnLst>
                                </p:cTn>
                              </p:par>
                              <p:par>
                                <p:cTn id="36" presetID="10" presetClass="entr" presetSubtype="0" fill="hold" nodeType="withEffect">
                                  <p:stCondLst>
                                    <p:cond delay="250"/>
                                  </p:stCondLst>
                                  <p:childTnLst>
                                    <p:set>
                                      <p:cBhvr>
                                        <p:cTn id="37" dur="1" fill="hold">
                                          <p:stCondLst>
                                            <p:cond delay="0"/>
                                          </p:stCondLst>
                                        </p:cTn>
                                        <p:tgtEl>
                                          <p:spTgt spid="33">
                                            <p:txEl>
                                              <p:pRg st="1" end="1"/>
                                            </p:txEl>
                                          </p:spTgt>
                                        </p:tgtEl>
                                        <p:attrNameLst>
                                          <p:attrName>style.visibility</p:attrName>
                                        </p:attrNameLst>
                                      </p:cBhvr>
                                      <p:to>
                                        <p:strVal val="visible"/>
                                      </p:to>
                                    </p:set>
                                    <p:animEffect transition="in" filter="fade">
                                      <p:cBhvr>
                                        <p:cTn id="38" dur="500"/>
                                        <p:tgtEl>
                                          <p:spTgt spid="33">
                                            <p:txEl>
                                              <p:pRg st="1" end="1"/>
                                            </p:txEl>
                                          </p:spTgt>
                                        </p:tgtEl>
                                      </p:cBhvr>
                                    </p:animEffect>
                                  </p:childTnLst>
                                </p:cTn>
                              </p:par>
                              <p:par>
                                <p:cTn id="39" presetID="2" presetClass="entr" presetSubtype="4"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300" fill="hold"/>
                                        <p:tgtEl>
                                          <p:spTgt spid="35"/>
                                        </p:tgtEl>
                                        <p:attrNameLst>
                                          <p:attrName>ppt_x</p:attrName>
                                        </p:attrNameLst>
                                      </p:cBhvr>
                                      <p:tavLst>
                                        <p:tav tm="0">
                                          <p:val>
                                            <p:strVal val="#ppt_x"/>
                                          </p:val>
                                        </p:tav>
                                        <p:tav tm="100000">
                                          <p:val>
                                            <p:strVal val="#ppt_x"/>
                                          </p:val>
                                        </p:tav>
                                      </p:tavLst>
                                    </p:anim>
                                    <p:anim calcmode="lin" valueType="num">
                                      <p:cBhvr additive="base">
                                        <p:cTn id="42" dur="3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8" grpId="0" animBg="1"/>
      <p:bldP spid="26"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4846833" y="497"/>
            <a:ext cx="7588761" cy="6993533"/>
          </a:xfrm>
          <a:prstGeom prst="rect">
            <a:avLst/>
          </a:prstGeom>
        </p:spPr>
      </p:pic>
      <p:sp>
        <p:nvSpPr>
          <p:cNvPr id="11" name="Rectangle 10"/>
          <p:cNvSpPr/>
          <p:nvPr/>
        </p:nvSpPr>
        <p:spPr bwMode="auto">
          <a:xfrm>
            <a:off x="4839760" y="497"/>
            <a:ext cx="7588761" cy="6994028"/>
          </a:xfrm>
          <a:prstGeom prst="rect">
            <a:avLst/>
          </a:prstGeom>
          <a:gradFill flip="none" rotWithShape="1">
            <a:gsLst>
              <a:gs pos="2917">
                <a:schemeClr val="bg1"/>
              </a:gs>
              <a:gs pos="50000">
                <a:schemeClr val="bg1">
                  <a:alpha val="70000"/>
                </a:schemeClr>
              </a:gs>
              <a:gs pos="7600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4846833" y="497"/>
            <a:ext cx="7589641" cy="6994028"/>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289468" y="1734472"/>
            <a:ext cx="4557365" cy="3525581"/>
          </a:xfrm>
          <a:prstGeom prst="rect">
            <a:avLst/>
          </a:prstGeom>
        </p:spPr>
        <p:txBody>
          <a:bodyPr wrap="square" anchor="ctr">
            <a:spAutoFit/>
          </a:bodyPr>
          <a:lstStyle/>
          <a:p>
            <a:pPr defTabSz="932597">
              <a:lnSpc>
                <a:spcPct val="90000"/>
              </a:lnSpc>
              <a:spcAft>
                <a:spcPts val="1500"/>
              </a:spcAft>
            </a:pPr>
            <a:r>
              <a:rPr lang="en-US" altLang="en-US" sz="5400" dirty="0">
                <a:solidFill>
                  <a:schemeClr val="accent1"/>
                </a:solidFill>
                <a:latin typeface="Segoe UI Light"/>
              </a:rPr>
              <a:t>Microsoft Cognitive Services</a:t>
            </a:r>
          </a:p>
          <a:p>
            <a:pPr defTabSz="932597">
              <a:lnSpc>
                <a:spcPct val="90000"/>
              </a:lnSpc>
              <a:spcAft>
                <a:spcPts val="1500"/>
              </a:spcAft>
            </a:pPr>
            <a:r>
              <a:rPr lang="en-US" sz="3600" dirty="0">
                <a:solidFill>
                  <a:schemeClr val="accent5"/>
                </a:solidFill>
                <a:latin typeface="Segoe UI Light"/>
              </a:rPr>
              <a:t>Give your apps </a:t>
            </a:r>
            <a:br>
              <a:rPr lang="en-US" sz="3600" dirty="0">
                <a:solidFill>
                  <a:schemeClr val="accent5"/>
                </a:solidFill>
                <a:latin typeface="Segoe UI Light"/>
              </a:rPr>
            </a:br>
            <a:r>
              <a:rPr lang="en-US" sz="3600" dirty="0">
                <a:solidFill>
                  <a:schemeClr val="accent5"/>
                </a:solidFill>
                <a:latin typeface="Segoe UI Light"/>
              </a:rPr>
              <a:t>a human side</a:t>
            </a:r>
          </a:p>
        </p:txBody>
      </p:sp>
      <p:sp>
        <p:nvSpPr>
          <p:cNvPr id="6" name="TextBox 5"/>
          <p:cNvSpPr txBox="1"/>
          <p:nvPr/>
        </p:nvSpPr>
        <p:spPr>
          <a:xfrm>
            <a:off x="6226550" y="449774"/>
            <a:ext cx="5173287" cy="1236989"/>
          </a:xfrm>
          <a:prstGeom prst="rect">
            <a:avLst/>
          </a:prstGeom>
          <a:noFill/>
        </p:spPr>
        <p:txBody>
          <a:bodyPr wrap="square" lIns="186521" tIns="149217" rIns="186521" bIns="149217" rtlCol="0" anchor="ctr">
            <a:spAutoFit/>
          </a:bodyPr>
          <a:lstStyle/>
          <a:p>
            <a:pPr defTabSz="932597">
              <a:lnSpc>
                <a:spcPct val="90000"/>
              </a:lnSpc>
              <a:spcAft>
                <a:spcPts val="612"/>
              </a:spcAft>
            </a:pPr>
            <a:r>
              <a:rPr lang="en-US" sz="280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Vision</a:t>
            </a:r>
          </a:p>
          <a:p>
            <a:pPr defTabSz="932597">
              <a:lnSpc>
                <a:spcPct val="90000"/>
              </a:lnSpc>
              <a:spcAft>
                <a:spcPts val="612"/>
              </a:spcAft>
            </a:pPr>
            <a:r>
              <a:rPr lang="en-US" sz="1700" dirty="0">
                <a:gradFill>
                  <a:gsLst>
                    <a:gs pos="2917">
                      <a:srgbClr val="FFFFFF"/>
                    </a:gs>
                    <a:gs pos="30000">
                      <a:srgbClr val="FFFFFF"/>
                    </a:gs>
                  </a:gsLst>
                  <a:lin ang="5400000" scaled="0"/>
                </a:gradFill>
              </a:rPr>
              <a:t>From faces to feelings, allow your </a:t>
            </a:r>
            <a:br>
              <a:rPr lang="en-US" sz="1700" dirty="0">
                <a:gradFill>
                  <a:gsLst>
                    <a:gs pos="2917">
                      <a:srgbClr val="FFFFFF"/>
                    </a:gs>
                    <a:gs pos="30000">
                      <a:srgbClr val="FFFFFF"/>
                    </a:gs>
                  </a:gsLst>
                  <a:lin ang="5400000" scaled="0"/>
                </a:gradFill>
              </a:rPr>
            </a:br>
            <a:r>
              <a:rPr lang="en-US" sz="1700" dirty="0">
                <a:gradFill>
                  <a:gsLst>
                    <a:gs pos="2917">
                      <a:srgbClr val="FFFFFF"/>
                    </a:gs>
                    <a:gs pos="30000">
                      <a:srgbClr val="FFFFFF"/>
                    </a:gs>
                  </a:gsLst>
                  <a:lin ang="5400000" scaled="0"/>
                </a:gradFill>
              </a:rPr>
              <a:t>apps to understand images and video</a:t>
            </a:r>
          </a:p>
        </p:txBody>
      </p:sp>
      <p:sp>
        <p:nvSpPr>
          <p:cNvPr id="7" name="TextBox 6"/>
          <p:cNvSpPr txBox="1"/>
          <p:nvPr/>
        </p:nvSpPr>
        <p:spPr>
          <a:xfrm>
            <a:off x="6226550" y="1664271"/>
            <a:ext cx="5173287" cy="1236989"/>
          </a:xfrm>
          <a:prstGeom prst="rect">
            <a:avLst/>
          </a:prstGeom>
          <a:noFill/>
        </p:spPr>
        <p:txBody>
          <a:bodyPr wrap="square" lIns="186521" tIns="149217" rIns="186521" bIns="149217" rtlCol="0" anchor="ctr">
            <a:spAutoFit/>
          </a:bodyPr>
          <a:lstStyle/>
          <a:p>
            <a:pPr defTabSz="932597">
              <a:lnSpc>
                <a:spcPct val="90000"/>
              </a:lnSpc>
              <a:spcAft>
                <a:spcPts val="612"/>
              </a:spcAft>
            </a:pPr>
            <a:r>
              <a:rPr lang="en-US" sz="280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Speech</a:t>
            </a:r>
          </a:p>
          <a:p>
            <a:pPr defTabSz="932597">
              <a:lnSpc>
                <a:spcPct val="90000"/>
              </a:lnSpc>
              <a:spcAft>
                <a:spcPts val="612"/>
              </a:spcAft>
            </a:pPr>
            <a:r>
              <a:rPr lang="en-US" sz="1700" dirty="0">
                <a:gradFill>
                  <a:gsLst>
                    <a:gs pos="2917">
                      <a:srgbClr val="FFFFFF"/>
                    </a:gs>
                    <a:gs pos="30000">
                      <a:srgbClr val="FFFFFF"/>
                    </a:gs>
                  </a:gsLst>
                  <a:lin ang="5400000" scaled="0"/>
                </a:gradFill>
              </a:rPr>
              <a:t>Hear and speak to your users by filtering noise, identifying speakers, and understanding intent</a:t>
            </a:r>
          </a:p>
        </p:txBody>
      </p:sp>
      <p:sp>
        <p:nvSpPr>
          <p:cNvPr id="9" name="TextBox 8"/>
          <p:cNvSpPr txBox="1"/>
          <p:nvPr/>
        </p:nvSpPr>
        <p:spPr>
          <a:xfrm>
            <a:off x="6226550" y="4093265"/>
            <a:ext cx="5173287" cy="1236989"/>
          </a:xfrm>
          <a:prstGeom prst="rect">
            <a:avLst/>
          </a:prstGeom>
          <a:noFill/>
        </p:spPr>
        <p:txBody>
          <a:bodyPr wrap="square" lIns="186521" tIns="149217" rIns="186521" bIns="149217" rtlCol="0" anchor="ctr">
            <a:spAutoFit/>
          </a:bodyPr>
          <a:lstStyle/>
          <a:p>
            <a:pPr defTabSz="932597">
              <a:lnSpc>
                <a:spcPct val="90000"/>
              </a:lnSpc>
              <a:spcAft>
                <a:spcPts val="612"/>
              </a:spcAft>
            </a:pPr>
            <a:r>
              <a:rPr lang="en-US" sz="280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Knowledge</a:t>
            </a:r>
          </a:p>
          <a:p>
            <a:pPr defTabSz="932597">
              <a:lnSpc>
                <a:spcPct val="90000"/>
              </a:lnSpc>
              <a:spcAft>
                <a:spcPts val="612"/>
              </a:spcAft>
            </a:pPr>
            <a:r>
              <a:rPr lang="en-US" sz="1700" dirty="0">
                <a:gradFill>
                  <a:gsLst>
                    <a:gs pos="2917">
                      <a:srgbClr val="FFFFFF"/>
                    </a:gs>
                    <a:gs pos="30000">
                      <a:srgbClr val="FFFFFF"/>
                    </a:gs>
                  </a:gsLst>
                  <a:lin ang="5400000" scaled="0"/>
                </a:gradFill>
              </a:rPr>
              <a:t>Tap into rich knowledge amassed from </a:t>
            </a:r>
            <a:br>
              <a:rPr lang="en-US" sz="1700" dirty="0">
                <a:gradFill>
                  <a:gsLst>
                    <a:gs pos="2917">
                      <a:srgbClr val="FFFFFF"/>
                    </a:gs>
                    <a:gs pos="30000">
                      <a:srgbClr val="FFFFFF"/>
                    </a:gs>
                  </a:gsLst>
                  <a:lin ang="5400000" scaled="0"/>
                </a:gradFill>
              </a:rPr>
            </a:br>
            <a:r>
              <a:rPr lang="en-US" sz="1700" dirty="0">
                <a:gradFill>
                  <a:gsLst>
                    <a:gs pos="2917">
                      <a:srgbClr val="FFFFFF"/>
                    </a:gs>
                    <a:gs pos="30000">
                      <a:srgbClr val="FFFFFF"/>
                    </a:gs>
                  </a:gsLst>
                  <a:lin ang="5400000" scaled="0"/>
                </a:gradFill>
              </a:rPr>
              <a:t>the web, academia, or your own data</a:t>
            </a:r>
          </a:p>
        </p:txBody>
      </p:sp>
      <p:sp>
        <p:nvSpPr>
          <p:cNvPr id="8" name="TextBox 7"/>
          <p:cNvSpPr txBox="1"/>
          <p:nvPr/>
        </p:nvSpPr>
        <p:spPr>
          <a:xfrm>
            <a:off x="6226550" y="2878768"/>
            <a:ext cx="5173287" cy="1236989"/>
          </a:xfrm>
          <a:prstGeom prst="rect">
            <a:avLst/>
          </a:prstGeom>
          <a:noFill/>
        </p:spPr>
        <p:txBody>
          <a:bodyPr wrap="square" lIns="186521" tIns="149217" rIns="186521" bIns="149217" rtlCol="0" anchor="ctr">
            <a:spAutoFit/>
          </a:bodyPr>
          <a:lstStyle/>
          <a:p>
            <a:pPr defTabSz="932597">
              <a:lnSpc>
                <a:spcPct val="90000"/>
              </a:lnSpc>
              <a:spcAft>
                <a:spcPts val="612"/>
              </a:spcAft>
            </a:pPr>
            <a:r>
              <a:rPr lang="en-US" sz="280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Language</a:t>
            </a:r>
          </a:p>
          <a:p>
            <a:pPr defTabSz="932597">
              <a:lnSpc>
                <a:spcPct val="90000"/>
              </a:lnSpc>
              <a:spcAft>
                <a:spcPts val="612"/>
              </a:spcAft>
            </a:pPr>
            <a:r>
              <a:rPr lang="en-US" sz="1700" dirty="0">
                <a:gradFill>
                  <a:gsLst>
                    <a:gs pos="2917">
                      <a:srgbClr val="FFFFFF"/>
                    </a:gs>
                    <a:gs pos="30000">
                      <a:srgbClr val="FFFFFF"/>
                    </a:gs>
                  </a:gsLst>
                  <a:lin ang="5400000" scaled="0"/>
                </a:gradFill>
              </a:rPr>
              <a:t>Process text and learn how to recognize what users want</a:t>
            </a:r>
          </a:p>
        </p:txBody>
      </p:sp>
      <p:sp>
        <p:nvSpPr>
          <p:cNvPr id="10" name="TextBox 9"/>
          <p:cNvSpPr txBox="1"/>
          <p:nvPr/>
        </p:nvSpPr>
        <p:spPr>
          <a:xfrm>
            <a:off x="6226550" y="5307763"/>
            <a:ext cx="5173287" cy="1236989"/>
          </a:xfrm>
          <a:prstGeom prst="rect">
            <a:avLst/>
          </a:prstGeom>
          <a:noFill/>
        </p:spPr>
        <p:txBody>
          <a:bodyPr wrap="square" lIns="186521" tIns="149217" rIns="186521" bIns="149217" rtlCol="0" anchor="ctr">
            <a:spAutoFit/>
          </a:bodyPr>
          <a:lstStyle/>
          <a:p>
            <a:pPr defTabSz="932597">
              <a:lnSpc>
                <a:spcPct val="90000"/>
              </a:lnSpc>
              <a:spcAft>
                <a:spcPts val="612"/>
              </a:spcAft>
            </a:pPr>
            <a:r>
              <a:rPr lang="en-US" sz="280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Search</a:t>
            </a:r>
          </a:p>
          <a:p>
            <a:pPr defTabSz="932597">
              <a:lnSpc>
                <a:spcPct val="90000"/>
              </a:lnSpc>
              <a:spcAft>
                <a:spcPts val="612"/>
              </a:spcAft>
            </a:pPr>
            <a:r>
              <a:rPr lang="en-US" sz="1700" dirty="0">
                <a:gradFill>
                  <a:gsLst>
                    <a:gs pos="2917">
                      <a:srgbClr val="FFFFFF"/>
                    </a:gs>
                    <a:gs pos="30000">
                      <a:srgbClr val="FFFFFF"/>
                    </a:gs>
                  </a:gsLst>
                  <a:lin ang="5400000" scaled="0"/>
                </a:gradFill>
              </a:rPr>
              <a:t>Access billions of web pages, images, videos, and news with the power of Bing APIs</a:t>
            </a:r>
          </a:p>
        </p:txBody>
      </p:sp>
      <p:sp>
        <p:nvSpPr>
          <p:cNvPr id="27" name="Freeform 22"/>
          <p:cNvSpPr>
            <a:spLocks noChangeAspect="1"/>
          </p:cNvSpPr>
          <p:nvPr/>
        </p:nvSpPr>
        <p:spPr bwMode="auto">
          <a:xfrm>
            <a:off x="5495950" y="621928"/>
            <a:ext cx="674510" cy="446340"/>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28" name="Freeform 18"/>
          <p:cNvSpPr>
            <a:spLocks noChangeAspect="1"/>
          </p:cNvSpPr>
          <p:nvPr/>
        </p:nvSpPr>
        <p:spPr bwMode="auto">
          <a:xfrm>
            <a:off x="5543412" y="1790621"/>
            <a:ext cx="598290" cy="524098"/>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29" name="Freeform 9"/>
          <p:cNvSpPr>
            <a:spLocks noChangeAspect="1"/>
          </p:cNvSpPr>
          <p:nvPr/>
        </p:nvSpPr>
        <p:spPr bwMode="auto">
          <a:xfrm>
            <a:off x="5608964" y="3037072"/>
            <a:ext cx="428643" cy="539009"/>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30" name="Freeform 5"/>
          <p:cNvSpPr>
            <a:spLocks/>
          </p:cNvSpPr>
          <p:nvPr/>
        </p:nvSpPr>
        <p:spPr bwMode="auto">
          <a:xfrm>
            <a:off x="5573532" y="4208730"/>
            <a:ext cx="536910" cy="536910"/>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nvGrpSpPr>
          <p:cNvPr id="31" name="Group 30"/>
          <p:cNvGrpSpPr/>
          <p:nvPr/>
        </p:nvGrpSpPr>
        <p:grpSpPr>
          <a:xfrm>
            <a:off x="5561069" y="5470092"/>
            <a:ext cx="548278" cy="539009"/>
            <a:chOff x="10832823" y="3353836"/>
            <a:chExt cx="537576" cy="528488"/>
          </a:xfrm>
        </p:grpSpPr>
        <p:sp>
          <p:nvSpPr>
            <p:cNvPr id="32" name="Oval 13"/>
            <p:cNvSpPr>
              <a:spLocks noChangeArrowheads="1"/>
            </p:cNvSpPr>
            <p:nvPr/>
          </p:nvSpPr>
          <p:spPr bwMode="auto">
            <a:xfrm>
              <a:off x="10943701" y="3353836"/>
              <a:ext cx="426698" cy="426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33" name="Freeform 14"/>
            <p:cNvSpPr>
              <a:spLocks/>
            </p:cNvSpPr>
            <p:nvPr/>
          </p:nvSpPr>
          <p:spPr bwMode="auto">
            <a:xfrm>
              <a:off x="10832823" y="3702829"/>
              <a:ext cx="179495" cy="179495"/>
            </a:xfrm>
            <a:custGeom>
              <a:avLst/>
              <a:gdLst>
                <a:gd name="T0" fmla="*/ 1224 w 1980"/>
                <a:gd name="T1" fmla="*/ 0 h 1977"/>
                <a:gd name="T2" fmla="*/ 218 w 1980"/>
                <a:gd name="T3" fmla="*/ 985 h 1977"/>
                <a:gd name="T4" fmla="*/ 211 w 1980"/>
                <a:gd name="T5" fmla="*/ 1752 h 1977"/>
                <a:gd name="T6" fmla="*/ 218 w 1980"/>
                <a:gd name="T7" fmla="*/ 1759 h 1977"/>
                <a:gd name="T8" fmla="*/ 985 w 1980"/>
                <a:gd name="T9" fmla="*/ 1766 h 1977"/>
                <a:gd name="T10" fmla="*/ 1980 w 1980"/>
                <a:gd name="T11" fmla="*/ 788 h 1977"/>
                <a:gd name="T12" fmla="*/ 1224 w 1980"/>
                <a:gd name="T13" fmla="*/ 0 h 1977"/>
              </a:gdLst>
              <a:ahLst/>
              <a:cxnLst>
                <a:cxn ang="0">
                  <a:pos x="T0" y="T1"/>
                </a:cxn>
                <a:cxn ang="0">
                  <a:pos x="T2" y="T3"/>
                </a:cxn>
                <a:cxn ang="0">
                  <a:pos x="T4" y="T5"/>
                </a:cxn>
                <a:cxn ang="0">
                  <a:pos x="T6" y="T7"/>
                </a:cxn>
                <a:cxn ang="0">
                  <a:pos x="T8" y="T9"/>
                </a:cxn>
                <a:cxn ang="0">
                  <a:pos x="T10" y="T11"/>
                </a:cxn>
                <a:cxn ang="0">
                  <a:pos x="T12" y="T13"/>
                </a:cxn>
              </a:cxnLst>
              <a:rect l="0" t="0" r="r" b="b"/>
              <a:pathLst>
                <a:path w="1980" h="1977">
                  <a:moveTo>
                    <a:pt x="1224" y="0"/>
                  </a:moveTo>
                  <a:cubicBezTo>
                    <a:pt x="218" y="985"/>
                    <a:pt x="218" y="985"/>
                    <a:pt x="218" y="985"/>
                  </a:cubicBezTo>
                  <a:cubicBezTo>
                    <a:pt x="4" y="1196"/>
                    <a:pt x="0" y="1538"/>
                    <a:pt x="211" y="1752"/>
                  </a:cubicBezTo>
                  <a:cubicBezTo>
                    <a:pt x="218" y="1759"/>
                    <a:pt x="218" y="1759"/>
                    <a:pt x="218" y="1759"/>
                  </a:cubicBezTo>
                  <a:cubicBezTo>
                    <a:pt x="429" y="1974"/>
                    <a:pt x="771" y="1977"/>
                    <a:pt x="985" y="1766"/>
                  </a:cubicBezTo>
                  <a:cubicBezTo>
                    <a:pt x="1980" y="788"/>
                    <a:pt x="1980" y="788"/>
                    <a:pt x="1980" y="788"/>
                  </a:cubicBezTo>
                  <a:cubicBezTo>
                    <a:pt x="1683" y="581"/>
                    <a:pt x="1424" y="315"/>
                    <a:pt x="12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spTree>
    <p:extLst>
      <p:ext uri="{BB962C8B-B14F-4D97-AF65-F5344CB8AC3E}">
        <p14:creationId xmlns:p14="http://schemas.microsoft.com/office/powerpoint/2010/main" val="2322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1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1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175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175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2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225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8" grpId="0"/>
      <p:bldP spid="10" grpId="0"/>
      <p:bldP spid="27"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5" name="Group 174"/>
          <p:cNvGrpSpPr/>
          <p:nvPr/>
        </p:nvGrpSpPr>
        <p:grpSpPr>
          <a:xfrm>
            <a:off x="9603517" y="2704730"/>
            <a:ext cx="1600200" cy="1600200"/>
            <a:chOff x="9536611" y="2704730"/>
            <a:chExt cx="1600200" cy="1600200"/>
          </a:xfrm>
        </p:grpSpPr>
        <p:sp>
          <p:nvSpPr>
            <p:cNvPr id="122" name="Rectangle 121"/>
            <p:cNvSpPr/>
            <p:nvPr/>
          </p:nvSpPr>
          <p:spPr>
            <a:xfrm>
              <a:off x="9536611"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9689012" y="3097901"/>
              <a:ext cx="1295398" cy="813858"/>
              <a:chOff x="9689012" y="2290234"/>
              <a:chExt cx="1295398" cy="813858"/>
            </a:xfrm>
          </p:grpSpPr>
          <p:grpSp>
            <p:nvGrpSpPr>
              <p:cNvPr id="123" name="Group 122"/>
              <p:cNvGrpSpPr/>
              <p:nvPr/>
            </p:nvGrpSpPr>
            <p:grpSpPr>
              <a:xfrm>
                <a:off x="9689012" y="2290234"/>
                <a:ext cx="1295398" cy="813858"/>
                <a:chOff x="5531790" y="639909"/>
                <a:chExt cx="640080" cy="402143"/>
              </a:xfrm>
            </p:grpSpPr>
            <p:sp>
              <p:nvSpPr>
                <p:cNvPr id="124" name="Freeform 26"/>
                <p:cNvSpPr>
                  <a:spLocks noEditPoints="1"/>
                </p:cNvSpPr>
                <p:nvPr/>
              </p:nvSpPr>
              <p:spPr bwMode="auto">
                <a:xfrm>
                  <a:off x="5531790" y="639909"/>
                  <a:ext cx="640080" cy="402143"/>
                </a:xfrm>
                <a:custGeom>
                  <a:avLst/>
                  <a:gdLst>
                    <a:gd name="T0" fmla="*/ 348 w 354"/>
                    <a:gd name="T1" fmla="*/ 106 h 221"/>
                    <a:gd name="T2" fmla="*/ 268 w 354"/>
                    <a:gd name="T3" fmla="*/ 35 h 221"/>
                    <a:gd name="T4" fmla="*/ 134 w 354"/>
                    <a:gd name="T5" fmla="*/ 14 h 221"/>
                    <a:gd name="T6" fmla="*/ 4 w 354"/>
                    <a:gd name="T7" fmla="*/ 109 h 221"/>
                    <a:gd name="T8" fmla="*/ 5 w 354"/>
                    <a:gd name="T9" fmla="*/ 119 h 221"/>
                    <a:gd name="T10" fmla="*/ 13 w 354"/>
                    <a:gd name="T11" fmla="*/ 129 h 221"/>
                    <a:gd name="T12" fmla="*/ 170 w 354"/>
                    <a:gd name="T13" fmla="*/ 221 h 221"/>
                    <a:gd name="T14" fmla="*/ 178 w 354"/>
                    <a:gd name="T15" fmla="*/ 220 h 221"/>
                    <a:gd name="T16" fmla="*/ 350 w 354"/>
                    <a:gd name="T17" fmla="*/ 119 h 221"/>
                    <a:gd name="T18" fmla="*/ 348 w 354"/>
                    <a:gd name="T19" fmla="*/ 106 h 221"/>
                    <a:gd name="T20" fmla="*/ 177 w 354"/>
                    <a:gd name="T21" fmla="*/ 193 h 221"/>
                    <a:gd name="T22" fmla="*/ 98 w 354"/>
                    <a:gd name="T23" fmla="*/ 114 h 221"/>
                    <a:gd name="T24" fmla="*/ 177 w 354"/>
                    <a:gd name="T25" fmla="*/ 35 h 221"/>
                    <a:gd name="T26" fmla="*/ 256 w 354"/>
                    <a:gd name="T27" fmla="*/ 114 h 221"/>
                    <a:gd name="T28" fmla="*/ 177 w 354"/>
                    <a:gd name="T29"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4" h="221">
                      <a:moveTo>
                        <a:pt x="348" y="106"/>
                      </a:moveTo>
                      <a:cubicBezTo>
                        <a:pt x="325" y="78"/>
                        <a:pt x="299" y="54"/>
                        <a:pt x="268" y="35"/>
                      </a:cubicBezTo>
                      <a:cubicBezTo>
                        <a:pt x="226" y="10"/>
                        <a:pt x="181" y="0"/>
                        <a:pt x="134" y="14"/>
                      </a:cubicBezTo>
                      <a:cubicBezTo>
                        <a:pt x="81" y="30"/>
                        <a:pt x="41" y="66"/>
                        <a:pt x="4" y="109"/>
                      </a:cubicBezTo>
                      <a:cubicBezTo>
                        <a:pt x="0" y="113"/>
                        <a:pt x="2" y="116"/>
                        <a:pt x="5" y="119"/>
                      </a:cubicBezTo>
                      <a:cubicBezTo>
                        <a:pt x="7" y="122"/>
                        <a:pt x="10" y="126"/>
                        <a:pt x="13" y="129"/>
                      </a:cubicBezTo>
                      <a:cubicBezTo>
                        <a:pt x="57" y="179"/>
                        <a:pt x="107" y="215"/>
                        <a:pt x="170" y="221"/>
                      </a:cubicBezTo>
                      <a:cubicBezTo>
                        <a:pt x="174" y="221"/>
                        <a:pt x="176" y="221"/>
                        <a:pt x="178" y="220"/>
                      </a:cubicBezTo>
                      <a:cubicBezTo>
                        <a:pt x="250" y="217"/>
                        <a:pt x="303" y="176"/>
                        <a:pt x="350" y="119"/>
                      </a:cubicBezTo>
                      <a:cubicBezTo>
                        <a:pt x="354" y="114"/>
                        <a:pt x="351" y="110"/>
                        <a:pt x="348" y="106"/>
                      </a:cubicBezTo>
                      <a:close/>
                      <a:moveTo>
                        <a:pt x="177" y="193"/>
                      </a:moveTo>
                      <a:cubicBezTo>
                        <a:pt x="133" y="193"/>
                        <a:pt x="98" y="158"/>
                        <a:pt x="98" y="114"/>
                      </a:cubicBezTo>
                      <a:cubicBezTo>
                        <a:pt x="98" y="70"/>
                        <a:pt x="133" y="35"/>
                        <a:pt x="177" y="35"/>
                      </a:cubicBezTo>
                      <a:cubicBezTo>
                        <a:pt x="221" y="35"/>
                        <a:pt x="256" y="70"/>
                        <a:pt x="256" y="114"/>
                      </a:cubicBezTo>
                      <a:cubicBezTo>
                        <a:pt x="256" y="158"/>
                        <a:pt x="221" y="193"/>
                        <a:pt x="177" y="193"/>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27"/>
                <p:cNvSpPr>
                  <a:spLocks noChangeArrowheads="1"/>
                </p:cNvSpPr>
                <p:nvPr/>
              </p:nvSpPr>
              <p:spPr bwMode="auto">
                <a:xfrm>
                  <a:off x="5709404" y="703582"/>
                  <a:ext cx="284852" cy="286527"/>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1" name="Isosceles Triangle 160"/>
              <p:cNvSpPr/>
              <p:nvPr/>
            </p:nvSpPr>
            <p:spPr>
              <a:xfrm rot="5400000">
                <a:off x="10236667" y="2571094"/>
                <a:ext cx="292478" cy="25213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6813727" y="2704730"/>
            <a:ext cx="1600200" cy="1600200"/>
            <a:chOff x="6746821" y="2704730"/>
            <a:chExt cx="1600200" cy="1600200"/>
          </a:xfrm>
        </p:grpSpPr>
        <p:sp>
          <p:nvSpPr>
            <p:cNvPr id="113" name="Rectangle 112"/>
            <p:cNvSpPr/>
            <p:nvPr/>
          </p:nvSpPr>
          <p:spPr>
            <a:xfrm>
              <a:off x="6746821"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p:cNvGrpSpPr/>
            <p:nvPr/>
          </p:nvGrpSpPr>
          <p:grpSpPr>
            <a:xfrm>
              <a:off x="6899222" y="3097901"/>
              <a:ext cx="1295398" cy="813858"/>
              <a:chOff x="6899222" y="2290234"/>
              <a:chExt cx="1295398" cy="813858"/>
            </a:xfrm>
          </p:grpSpPr>
          <p:grpSp>
            <p:nvGrpSpPr>
              <p:cNvPr id="114" name="Group 113"/>
              <p:cNvGrpSpPr/>
              <p:nvPr/>
            </p:nvGrpSpPr>
            <p:grpSpPr>
              <a:xfrm>
                <a:off x="6899222" y="2290234"/>
                <a:ext cx="1295398" cy="813858"/>
                <a:chOff x="5531790" y="639909"/>
                <a:chExt cx="640080" cy="402143"/>
              </a:xfrm>
            </p:grpSpPr>
            <p:sp>
              <p:nvSpPr>
                <p:cNvPr id="115" name="Freeform 26"/>
                <p:cNvSpPr>
                  <a:spLocks noEditPoints="1"/>
                </p:cNvSpPr>
                <p:nvPr/>
              </p:nvSpPr>
              <p:spPr bwMode="auto">
                <a:xfrm>
                  <a:off x="5531790" y="639909"/>
                  <a:ext cx="640080" cy="402143"/>
                </a:xfrm>
                <a:custGeom>
                  <a:avLst/>
                  <a:gdLst>
                    <a:gd name="T0" fmla="*/ 348 w 354"/>
                    <a:gd name="T1" fmla="*/ 106 h 221"/>
                    <a:gd name="T2" fmla="*/ 268 w 354"/>
                    <a:gd name="T3" fmla="*/ 35 h 221"/>
                    <a:gd name="T4" fmla="*/ 134 w 354"/>
                    <a:gd name="T5" fmla="*/ 14 h 221"/>
                    <a:gd name="T6" fmla="*/ 4 w 354"/>
                    <a:gd name="T7" fmla="*/ 109 h 221"/>
                    <a:gd name="T8" fmla="*/ 5 w 354"/>
                    <a:gd name="T9" fmla="*/ 119 h 221"/>
                    <a:gd name="T10" fmla="*/ 13 w 354"/>
                    <a:gd name="T11" fmla="*/ 129 h 221"/>
                    <a:gd name="T12" fmla="*/ 170 w 354"/>
                    <a:gd name="T13" fmla="*/ 221 h 221"/>
                    <a:gd name="T14" fmla="*/ 178 w 354"/>
                    <a:gd name="T15" fmla="*/ 220 h 221"/>
                    <a:gd name="T16" fmla="*/ 350 w 354"/>
                    <a:gd name="T17" fmla="*/ 119 h 221"/>
                    <a:gd name="T18" fmla="*/ 348 w 354"/>
                    <a:gd name="T19" fmla="*/ 106 h 221"/>
                    <a:gd name="T20" fmla="*/ 177 w 354"/>
                    <a:gd name="T21" fmla="*/ 193 h 221"/>
                    <a:gd name="T22" fmla="*/ 98 w 354"/>
                    <a:gd name="T23" fmla="*/ 114 h 221"/>
                    <a:gd name="T24" fmla="*/ 177 w 354"/>
                    <a:gd name="T25" fmla="*/ 35 h 221"/>
                    <a:gd name="T26" fmla="*/ 256 w 354"/>
                    <a:gd name="T27" fmla="*/ 114 h 221"/>
                    <a:gd name="T28" fmla="*/ 177 w 354"/>
                    <a:gd name="T29"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4" h="221">
                      <a:moveTo>
                        <a:pt x="348" y="106"/>
                      </a:moveTo>
                      <a:cubicBezTo>
                        <a:pt x="325" y="78"/>
                        <a:pt x="299" y="54"/>
                        <a:pt x="268" y="35"/>
                      </a:cubicBezTo>
                      <a:cubicBezTo>
                        <a:pt x="226" y="10"/>
                        <a:pt x="181" y="0"/>
                        <a:pt x="134" y="14"/>
                      </a:cubicBezTo>
                      <a:cubicBezTo>
                        <a:pt x="81" y="30"/>
                        <a:pt x="41" y="66"/>
                        <a:pt x="4" y="109"/>
                      </a:cubicBezTo>
                      <a:cubicBezTo>
                        <a:pt x="0" y="113"/>
                        <a:pt x="2" y="116"/>
                        <a:pt x="5" y="119"/>
                      </a:cubicBezTo>
                      <a:cubicBezTo>
                        <a:pt x="7" y="122"/>
                        <a:pt x="10" y="126"/>
                        <a:pt x="13" y="129"/>
                      </a:cubicBezTo>
                      <a:cubicBezTo>
                        <a:pt x="57" y="179"/>
                        <a:pt x="107" y="215"/>
                        <a:pt x="170" y="221"/>
                      </a:cubicBezTo>
                      <a:cubicBezTo>
                        <a:pt x="174" y="221"/>
                        <a:pt x="176" y="221"/>
                        <a:pt x="178" y="220"/>
                      </a:cubicBezTo>
                      <a:cubicBezTo>
                        <a:pt x="250" y="217"/>
                        <a:pt x="303" y="176"/>
                        <a:pt x="350" y="119"/>
                      </a:cubicBezTo>
                      <a:cubicBezTo>
                        <a:pt x="354" y="114"/>
                        <a:pt x="351" y="110"/>
                        <a:pt x="348" y="106"/>
                      </a:cubicBezTo>
                      <a:close/>
                      <a:moveTo>
                        <a:pt x="177" y="193"/>
                      </a:moveTo>
                      <a:cubicBezTo>
                        <a:pt x="133" y="193"/>
                        <a:pt x="98" y="158"/>
                        <a:pt x="98" y="114"/>
                      </a:cubicBezTo>
                      <a:cubicBezTo>
                        <a:pt x="98" y="70"/>
                        <a:pt x="133" y="35"/>
                        <a:pt x="177" y="35"/>
                      </a:cubicBezTo>
                      <a:cubicBezTo>
                        <a:pt x="221" y="35"/>
                        <a:pt x="256" y="70"/>
                        <a:pt x="256" y="114"/>
                      </a:cubicBezTo>
                      <a:cubicBezTo>
                        <a:pt x="256" y="158"/>
                        <a:pt x="221" y="193"/>
                        <a:pt x="177" y="193"/>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27"/>
                <p:cNvSpPr>
                  <a:spLocks noChangeArrowheads="1"/>
                </p:cNvSpPr>
                <p:nvPr/>
              </p:nvSpPr>
              <p:spPr bwMode="auto">
                <a:xfrm>
                  <a:off x="5709404" y="703582"/>
                  <a:ext cx="284852" cy="286527"/>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 name="Group 156"/>
              <p:cNvGrpSpPr/>
              <p:nvPr/>
            </p:nvGrpSpPr>
            <p:grpSpPr>
              <a:xfrm>
                <a:off x="7370202" y="2592176"/>
                <a:ext cx="353433" cy="313865"/>
                <a:chOff x="7370202" y="2592176"/>
                <a:chExt cx="353433" cy="313865"/>
              </a:xfrm>
            </p:grpSpPr>
            <p:sp>
              <p:nvSpPr>
                <p:cNvPr id="152" name="Oval 151"/>
                <p:cNvSpPr/>
                <p:nvPr/>
              </p:nvSpPr>
              <p:spPr>
                <a:xfrm>
                  <a:off x="7370202" y="2592176"/>
                  <a:ext cx="98138" cy="981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7625497" y="2592177"/>
                  <a:ext cx="98138" cy="981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7473166" y="2758536"/>
                  <a:ext cx="147505" cy="1475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3" name="Group 172"/>
          <p:cNvGrpSpPr/>
          <p:nvPr/>
        </p:nvGrpSpPr>
        <p:grpSpPr>
          <a:xfrm>
            <a:off x="4023936" y="2704730"/>
            <a:ext cx="1600200" cy="1600200"/>
            <a:chOff x="3957030" y="2704730"/>
            <a:chExt cx="1600200" cy="1600200"/>
          </a:xfrm>
        </p:grpSpPr>
        <p:sp>
          <p:nvSpPr>
            <p:cNvPr id="102" name="Rectangle 101"/>
            <p:cNvSpPr/>
            <p:nvPr/>
          </p:nvSpPr>
          <p:spPr>
            <a:xfrm>
              <a:off x="3957030"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p:cNvGrpSpPr/>
            <p:nvPr/>
          </p:nvGrpSpPr>
          <p:grpSpPr>
            <a:xfrm>
              <a:off x="4109431" y="3097901"/>
              <a:ext cx="1295398" cy="813858"/>
              <a:chOff x="4109431" y="2290234"/>
              <a:chExt cx="1295398" cy="813858"/>
            </a:xfrm>
          </p:grpSpPr>
          <p:grpSp>
            <p:nvGrpSpPr>
              <p:cNvPr id="103" name="Group 102"/>
              <p:cNvGrpSpPr/>
              <p:nvPr/>
            </p:nvGrpSpPr>
            <p:grpSpPr>
              <a:xfrm>
                <a:off x="4109431" y="2290234"/>
                <a:ext cx="1295398" cy="813858"/>
                <a:chOff x="5531790" y="639909"/>
                <a:chExt cx="640080" cy="402143"/>
              </a:xfrm>
            </p:grpSpPr>
            <p:sp>
              <p:nvSpPr>
                <p:cNvPr id="104" name="Freeform 26"/>
                <p:cNvSpPr>
                  <a:spLocks noEditPoints="1"/>
                </p:cNvSpPr>
                <p:nvPr/>
              </p:nvSpPr>
              <p:spPr bwMode="auto">
                <a:xfrm>
                  <a:off x="5531790" y="639909"/>
                  <a:ext cx="640080" cy="402143"/>
                </a:xfrm>
                <a:custGeom>
                  <a:avLst/>
                  <a:gdLst>
                    <a:gd name="T0" fmla="*/ 348 w 354"/>
                    <a:gd name="T1" fmla="*/ 106 h 221"/>
                    <a:gd name="T2" fmla="*/ 268 w 354"/>
                    <a:gd name="T3" fmla="*/ 35 h 221"/>
                    <a:gd name="T4" fmla="*/ 134 w 354"/>
                    <a:gd name="T5" fmla="*/ 14 h 221"/>
                    <a:gd name="T6" fmla="*/ 4 w 354"/>
                    <a:gd name="T7" fmla="*/ 109 h 221"/>
                    <a:gd name="T8" fmla="*/ 5 w 354"/>
                    <a:gd name="T9" fmla="*/ 119 h 221"/>
                    <a:gd name="T10" fmla="*/ 13 w 354"/>
                    <a:gd name="T11" fmla="*/ 129 h 221"/>
                    <a:gd name="T12" fmla="*/ 170 w 354"/>
                    <a:gd name="T13" fmla="*/ 221 h 221"/>
                    <a:gd name="T14" fmla="*/ 178 w 354"/>
                    <a:gd name="T15" fmla="*/ 220 h 221"/>
                    <a:gd name="T16" fmla="*/ 350 w 354"/>
                    <a:gd name="T17" fmla="*/ 119 h 221"/>
                    <a:gd name="T18" fmla="*/ 348 w 354"/>
                    <a:gd name="T19" fmla="*/ 106 h 221"/>
                    <a:gd name="T20" fmla="*/ 177 w 354"/>
                    <a:gd name="T21" fmla="*/ 193 h 221"/>
                    <a:gd name="T22" fmla="*/ 98 w 354"/>
                    <a:gd name="T23" fmla="*/ 114 h 221"/>
                    <a:gd name="T24" fmla="*/ 177 w 354"/>
                    <a:gd name="T25" fmla="*/ 35 h 221"/>
                    <a:gd name="T26" fmla="*/ 256 w 354"/>
                    <a:gd name="T27" fmla="*/ 114 h 221"/>
                    <a:gd name="T28" fmla="*/ 177 w 354"/>
                    <a:gd name="T29"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4" h="221">
                      <a:moveTo>
                        <a:pt x="348" y="106"/>
                      </a:moveTo>
                      <a:cubicBezTo>
                        <a:pt x="325" y="78"/>
                        <a:pt x="299" y="54"/>
                        <a:pt x="268" y="35"/>
                      </a:cubicBezTo>
                      <a:cubicBezTo>
                        <a:pt x="226" y="10"/>
                        <a:pt x="181" y="0"/>
                        <a:pt x="134" y="14"/>
                      </a:cubicBezTo>
                      <a:cubicBezTo>
                        <a:pt x="81" y="30"/>
                        <a:pt x="41" y="66"/>
                        <a:pt x="4" y="109"/>
                      </a:cubicBezTo>
                      <a:cubicBezTo>
                        <a:pt x="0" y="113"/>
                        <a:pt x="2" y="116"/>
                        <a:pt x="5" y="119"/>
                      </a:cubicBezTo>
                      <a:cubicBezTo>
                        <a:pt x="7" y="122"/>
                        <a:pt x="10" y="126"/>
                        <a:pt x="13" y="129"/>
                      </a:cubicBezTo>
                      <a:cubicBezTo>
                        <a:pt x="57" y="179"/>
                        <a:pt x="107" y="215"/>
                        <a:pt x="170" y="221"/>
                      </a:cubicBezTo>
                      <a:cubicBezTo>
                        <a:pt x="174" y="221"/>
                        <a:pt x="176" y="221"/>
                        <a:pt x="178" y="220"/>
                      </a:cubicBezTo>
                      <a:cubicBezTo>
                        <a:pt x="250" y="217"/>
                        <a:pt x="303" y="176"/>
                        <a:pt x="350" y="119"/>
                      </a:cubicBezTo>
                      <a:cubicBezTo>
                        <a:pt x="354" y="114"/>
                        <a:pt x="351" y="110"/>
                        <a:pt x="348" y="106"/>
                      </a:cubicBezTo>
                      <a:close/>
                      <a:moveTo>
                        <a:pt x="177" y="193"/>
                      </a:moveTo>
                      <a:cubicBezTo>
                        <a:pt x="133" y="193"/>
                        <a:pt x="98" y="158"/>
                        <a:pt x="98" y="114"/>
                      </a:cubicBezTo>
                      <a:cubicBezTo>
                        <a:pt x="98" y="70"/>
                        <a:pt x="133" y="35"/>
                        <a:pt x="177" y="35"/>
                      </a:cubicBezTo>
                      <a:cubicBezTo>
                        <a:pt x="221" y="35"/>
                        <a:pt x="256" y="70"/>
                        <a:pt x="256" y="114"/>
                      </a:cubicBezTo>
                      <a:cubicBezTo>
                        <a:pt x="256" y="158"/>
                        <a:pt x="221" y="193"/>
                        <a:pt x="177" y="193"/>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27"/>
                <p:cNvSpPr>
                  <a:spLocks noChangeArrowheads="1"/>
                </p:cNvSpPr>
                <p:nvPr/>
              </p:nvSpPr>
              <p:spPr bwMode="auto">
                <a:xfrm>
                  <a:off x="5709404" y="703582"/>
                  <a:ext cx="284852" cy="286527"/>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4575518" y="2593197"/>
                <a:ext cx="363224" cy="294465"/>
                <a:chOff x="4621484" y="2700473"/>
                <a:chExt cx="255710" cy="207303"/>
              </a:xfrm>
            </p:grpSpPr>
            <p:sp>
              <p:nvSpPr>
                <p:cNvPr id="144" name="Freeform 143"/>
                <p:cNvSpPr/>
                <p:nvPr/>
              </p:nvSpPr>
              <p:spPr>
                <a:xfrm>
                  <a:off x="4621484" y="2838976"/>
                  <a:ext cx="255710" cy="68800"/>
                </a:xfrm>
                <a:custGeom>
                  <a:avLst/>
                  <a:gdLst>
                    <a:gd name="connsiteX0" fmla="*/ 0 w 743647"/>
                    <a:gd name="connsiteY0" fmla="*/ 0 h 200082"/>
                    <a:gd name="connsiteX1" fmla="*/ 80252 w 743647"/>
                    <a:gd name="connsiteY1" fmla="*/ 29372 h 200082"/>
                    <a:gd name="connsiteX2" fmla="*/ 387316 w 743647"/>
                    <a:gd name="connsiteY2" fmla="*/ 75796 h 200082"/>
                    <a:gd name="connsiteX3" fmla="*/ 694380 w 743647"/>
                    <a:gd name="connsiteY3" fmla="*/ 29372 h 200082"/>
                    <a:gd name="connsiteX4" fmla="*/ 743647 w 743647"/>
                    <a:gd name="connsiteY4" fmla="*/ 11340 h 200082"/>
                    <a:gd name="connsiteX5" fmla="*/ 697688 w 743647"/>
                    <a:gd name="connsiteY5" fmla="*/ 67043 h 200082"/>
                    <a:gd name="connsiteX6" fmla="*/ 376502 w 743647"/>
                    <a:gd name="connsiteY6" fmla="*/ 200082 h 200082"/>
                    <a:gd name="connsiteX7" fmla="*/ 55316 w 743647"/>
                    <a:gd name="connsiteY7" fmla="*/ 67043 h 200082"/>
                    <a:gd name="connsiteX8" fmla="*/ 0 w 743647"/>
                    <a:gd name="connsiteY8" fmla="*/ 0 h 2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647" h="200082">
                      <a:moveTo>
                        <a:pt x="0" y="0"/>
                      </a:moveTo>
                      <a:lnTo>
                        <a:pt x="80252" y="29372"/>
                      </a:lnTo>
                      <a:cubicBezTo>
                        <a:pt x="177254" y="59543"/>
                        <a:pt x="280387" y="75796"/>
                        <a:pt x="387316" y="75796"/>
                      </a:cubicBezTo>
                      <a:cubicBezTo>
                        <a:pt x="494246" y="75796"/>
                        <a:pt x="597379" y="59543"/>
                        <a:pt x="694380" y="29372"/>
                      </a:cubicBezTo>
                      <a:lnTo>
                        <a:pt x="743647" y="11340"/>
                      </a:lnTo>
                      <a:lnTo>
                        <a:pt x="697688" y="67043"/>
                      </a:lnTo>
                      <a:cubicBezTo>
                        <a:pt x="615489" y="149241"/>
                        <a:pt x="501933" y="200082"/>
                        <a:pt x="376502" y="200082"/>
                      </a:cubicBezTo>
                      <a:cubicBezTo>
                        <a:pt x="251071" y="200082"/>
                        <a:pt x="137515" y="149241"/>
                        <a:pt x="55316" y="67043"/>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1" name="Oval 40"/>
                <p:cNvSpPr/>
                <p:nvPr/>
              </p:nvSpPr>
              <p:spPr>
                <a:xfrm>
                  <a:off x="4624930" y="2700473"/>
                  <a:ext cx="69089" cy="690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4804658" y="2700474"/>
                  <a:ext cx="69089" cy="690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2" name="Group 171"/>
          <p:cNvGrpSpPr/>
          <p:nvPr/>
        </p:nvGrpSpPr>
        <p:grpSpPr>
          <a:xfrm>
            <a:off x="1234145" y="2704730"/>
            <a:ext cx="1600200" cy="1600200"/>
            <a:chOff x="1167239" y="2704730"/>
            <a:chExt cx="1600200" cy="1600200"/>
          </a:xfrm>
        </p:grpSpPr>
        <p:sp>
          <p:nvSpPr>
            <p:cNvPr id="6" name="Rectangle 5"/>
            <p:cNvSpPr/>
            <p:nvPr/>
          </p:nvSpPr>
          <p:spPr>
            <a:xfrm>
              <a:off x="1167239"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319640" y="3097901"/>
              <a:ext cx="1295398" cy="813858"/>
              <a:chOff x="1319640" y="2290234"/>
              <a:chExt cx="1295398" cy="813858"/>
            </a:xfrm>
          </p:grpSpPr>
          <p:grpSp>
            <p:nvGrpSpPr>
              <p:cNvPr id="7" name="Group 6"/>
              <p:cNvGrpSpPr/>
              <p:nvPr/>
            </p:nvGrpSpPr>
            <p:grpSpPr>
              <a:xfrm>
                <a:off x="1319640" y="2290234"/>
                <a:ext cx="1295398" cy="813858"/>
                <a:chOff x="5531790" y="639909"/>
                <a:chExt cx="640080" cy="402143"/>
              </a:xfrm>
            </p:grpSpPr>
            <p:sp>
              <p:nvSpPr>
                <p:cNvPr id="42" name="Freeform 26"/>
                <p:cNvSpPr>
                  <a:spLocks noEditPoints="1"/>
                </p:cNvSpPr>
                <p:nvPr/>
              </p:nvSpPr>
              <p:spPr bwMode="auto">
                <a:xfrm>
                  <a:off x="5531790" y="639909"/>
                  <a:ext cx="640080" cy="402143"/>
                </a:xfrm>
                <a:custGeom>
                  <a:avLst/>
                  <a:gdLst>
                    <a:gd name="T0" fmla="*/ 348 w 354"/>
                    <a:gd name="T1" fmla="*/ 106 h 221"/>
                    <a:gd name="T2" fmla="*/ 268 w 354"/>
                    <a:gd name="T3" fmla="*/ 35 h 221"/>
                    <a:gd name="T4" fmla="*/ 134 w 354"/>
                    <a:gd name="T5" fmla="*/ 14 h 221"/>
                    <a:gd name="T6" fmla="*/ 4 w 354"/>
                    <a:gd name="T7" fmla="*/ 109 h 221"/>
                    <a:gd name="T8" fmla="*/ 5 w 354"/>
                    <a:gd name="T9" fmla="*/ 119 h 221"/>
                    <a:gd name="T10" fmla="*/ 13 w 354"/>
                    <a:gd name="T11" fmla="*/ 129 h 221"/>
                    <a:gd name="T12" fmla="*/ 170 w 354"/>
                    <a:gd name="T13" fmla="*/ 221 h 221"/>
                    <a:gd name="T14" fmla="*/ 178 w 354"/>
                    <a:gd name="T15" fmla="*/ 220 h 221"/>
                    <a:gd name="T16" fmla="*/ 350 w 354"/>
                    <a:gd name="T17" fmla="*/ 119 h 221"/>
                    <a:gd name="T18" fmla="*/ 348 w 354"/>
                    <a:gd name="T19" fmla="*/ 106 h 221"/>
                    <a:gd name="T20" fmla="*/ 177 w 354"/>
                    <a:gd name="T21" fmla="*/ 193 h 221"/>
                    <a:gd name="T22" fmla="*/ 98 w 354"/>
                    <a:gd name="T23" fmla="*/ 114 h 221"/>
                    <a:gd name="T24" fmla="*/ 177 w 354"/>
                    <a:gd name="T25" fmla="*/ 35 h 221"/>
                    <a:gd name="T26" fmla="*/ 256 w 354"/>
                    <a:gd name="T27" fmla="*/ 114 h 221"/>
                    <a:gd name="T28" fmla="*/ 177 w 354"/>
                    <a:gd name="T29"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4" h="221">
                      <a:moveTo>
                        <a:pt x="348" y="106"/>
                      </a:moveTo>
                      <a:cubicBezTo>
                        <a:pt x="325" y="78"/>
                        <a:pt x="299" y="54"/>
                        <a:pt x="268" y="35"/>
                      </a:cubicBezTo>
                      <a:cubicBezTo>
                        <a:pt x="226" y="10"/>
                        <a:pt x="181" y="0"/>
                        <a:pt x="134" y="14"/>
                      </a:cubicBezTo>
                      <a:cubicBezTo>
                        <a:pt x="81" y="30"/>
                        <a:pt x="41" y="66"/>
                        <a:pt x="4" y="109"/>
                      </a:cubicBezTo>
                      <a:cubicBezTo>
                        <a:pt x="0" y="113"/>
                        <a:pt x="2" y="116"/>
                        <a:pt x="5" y="119"/>
                      </a:cubicBezTo>
                      <a:cubicBezTo>
                        <a:pt x="7" y="122"/>
                        <a:pt x="10" y="126"/>
                        <a:pt x="13" y="129"/>
                      </a:cubicBezTo>
                      <a:cubicBezTo>
                        <a:pt x="57" y="179"/>
                        <a:pt x="107" y="215"/>
                        <a:pt x="170" y="221"/>
                      </a:cubicBezTo>
                      <a:cubicBezTo>
                        <a:pt x="174" y="221"/>
                        <a:pt x="176" y="221"/>
                        <a:pt x="178" y="220"/>
                      </a:cubicBezTo>
                      <a:cubicBezTo>
                        <a:pt x="250" y="217"/>
                        <a:pt x="303" y="176"/>
                        <a:pt x="350" y="119"/>
                      </a:cubicBezTo>
                      <a:cubicBezTo>
                        <a:pt x="354" y="114"/>
                        <a:pt x="351" y="110"/>
                        <a:pt x="348" y="106"/>
                      </a:cubicBezTo>
                      <a:close/>
                      <a:moveTo>
                        <a:pt x="177" y="193"/>
                      </a:moveTo>
                      <a:cubicBezTo>
                        <a:pt x="133" y="193"/>
                        <a:pt x="98" y="158"/>
                        <a:pt x="98" y="114"/>
                      </a:cubicBezTo>
                      <a:cubicBezTo>
                        <a:pt x="98" y="70"/>
                        <a:pt x="133" y="35"/>
                        <a:pt x="177" y="35"/>
                      </a:cubicBezTo>
                      <a:cubicBezTo>
                        <a:pt x="221" y="35"/>
                        <a:pt x="256" y="70"/>
                        <a:pt x="256" y="114"/>
                      </a:cubicBezTo>
                      <a:cubicBezTo>
                        <a:pt x="256" y="158"/>
                        <a:pt x="221" y="193"/>
                        <a:pt x="177" y="193"/>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27"/>
                <p:cNvSpPr>
                  <a:spLocks noChangeArrowheads="1"/>
                </p:cNvSpPr>
                <p:nvPr/>
              </p:nvSpPr>
              <p:spPr bwMode="auto">
                <a:xfrm>
                  <a:off x="5709404" y="703582"/>
                  <a:ext cx="284852" cy="286527"/>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Rectangle 21"/>
              <p:cNvSpPr/>
              <p:nvPr/>
            </p:nvSpPr>
            <p:spPr>
              <a:xfrm>
                <a:off x="1831662" y="2575143"/>
                <a:ext cx="108904" cy="108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994108" y="2575143"/>
                <a:ext cx="108904" cy="108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1831662" y="2734018"/>
                <a:ext cx="108904" cy="108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994108" y="2734018"/>
                <a:ext cx="108904" cy="108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164"/>
          <p:cNvGrpSpPr/>
          <p:nvPr/>
        </p:nvGrpSpPr>
        <p:grpSpPr>
          <a:xfrm>
            <a:off x="571203" y="4466134"/>
            <a:ext cx="2926080" cy="1205502"/>
            <a:chOff x="504297" y="3658467"/>
            <a:chExt cx="2926080" cy="1205502"/>
          </a:xfrm>
        </p:grpSpPr>
        <p:sp>
          <p:nvSpPr>
            <p:cNvPr id="127" name="TextBox 126"/>
            <p:cNvSpPr txBox="1"/>
            <p:nvPr/>
          </p:nvSpPr>
          <p:spPr>
            <a:xfrm>
              <a:off x="504297" y="3658467"/>
              <a:ext cx="2926080"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Computer Vision API</a:t>
              </a:r>
            </a:p>
          </p:txBody>
        </p:sp>
        <p:sp>
          <p:nvSpPr>
            <p:cNvPr id="20" name="Rectangle 19"/>
            <p:cNvSpPr/>
            <p:nvPr/>
          </p:nvSpPr>
          <p:spPr>
            <a:xfrm>
              <a:off x="758213" y="4300738"/>
              <a:ext cx="2418248" cy="563231"/>
            </a:xfrm>
            <a:prstGeom prst="rect">
              <a:avLst/>
            </a:prstGeom>
          </p:spPr>
          <p:txBody>
            <a:bodyPr wrap="square">
              <a:spAutoFit/>
            </a:bodyPr>
            <a:lstStyle/>
            <a:p>
              <a:pPr algn="ctr">
                <a:lnSpc>
                  <a:spcPct val="90000"/>
                </a:lnSpc>
                <a:spcAft>
                  <a:spcPts val="600"/>
                </a:spcAft>
              </a:pPr>
              <a:r>
                <a:rPr lang="en-US" sz="1700" dirty="0">
                  <a:solidFill>
                    <a:schemeClr val="accent6"/>
                  </a:solidFill>
                </a:rPr>
                <a:t>Distill actionable information from images</a:t>
              </a:r>
              <a:r>
                <a:rPr lang="en-US" sz="1700" b="1" dirty="0">
                  <a:solidFill>
                    <a:schemeClr val="accent6"/>
                  </a:solidFill>
                </a:rPr>
                <a:t> </a:t>
              </a:r>
            </a:p>
          </p:txBody>
        </p:sp>
      </p:grpSp>
      <p:grpSp>
        <p:nvGrpSpPr>
          <p:cNvPr id="168" name="Group 167"/>
          <p:cNvGrpSpPr/>
          <p:nvPr/>
        </p:nvGrpSpPr>
        <p:grpSpPr>
          <a:xfrm>
            <a:off x="8940575" y="4466134"/>
            <a:ext cx="2926080" cy="1205502"/>
            <a:chOff x="8873669" y="3658467"/>
            <a:chExt cx="2926080" cy="1205502"/>
          </a:xfrm>
        </p:grpSpPr>
        <p:sp>
          <p:nvSpPr>
            <p:cNvPr id="132" name="TextBox 131"/>
            <p:cNvSpPr txBox="1"/>
            <p:nvPr/>
          </p:nvSpPr>
          <p:spPr>
            <a:xfrm>
              <a:off x="8873669" y="3658467"/>
              <a:ext cx="2926080"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Video API</a:t>
              </a:r>
            </a:p>
          </p:txBody>
        </p:sp>
        <p:sp>
          <p:nvSpPr>
            <p:cNvPr id="133" name="Rectangle 132"/>
            <p:cNvSpPr/>
            <p:nvPr/>
          </p:nvSpPr>
          <p:spPr>
            <a:xfrm>
              <a:off x="9127585" y="4300738"/>
              <a:ext cx="2418248" cy="563231"/>
            </a:xfrm>
            <a:prstGeom prst="rect">
              <a:avLst/>
            </a:prstGeom>
          </p:spPr>
          <p:txBody>
            <a:bodyPr wrap="square">
              <a:spAutoFit/>
            </a:bodyPr>
            <a:lstStyle/>
            <a:p>
              <a:pPr algn="ctr">
                <a:lnSpc>
                  <a:spcPct val="90000"/>
                </a:lnSpc>
                <a:spcAft>
                  <a:spcPts val="600"/>
                </a:spcAft>
              </a:pPr>
              <a:r>
                <a:rPr lang="en-US" sz="1700" dirty="0">
                  <a:solidFill>
                    <a:schemeClr val="accent6"/>
                  </a:solidFill>
                </a:rPr>
                <a:t>Analyze, edit, and process videos within your app</a:t>
              </a:r>
            </a:p>
          </p:txBody>
        </p:sp>
      </p:grpSp>
      <p:grpSp>
        <p:nvGrpSpPr>
          <p:cNvPr id="166" name="Group 165"/>
          <p:cNvGrpSpPr/>
          <p:nvPr/>
        </p:nvGrpSpPr>
        <p:grpSpPr>
          <a:xfrm>
            <a:off x="3360994" y="4466134"/>
            <a:ext cx="2926080" cy="1440951"/>
            <a:chOff x="3294088" y="3658467"/>
            <a:chExt cx="2926080" cy="1440951"/>
          </a:xfrm>
        </p:grpSpPr>
        <p:sp>
          <p:nvSpPr>
            <p:cNvPr id="135" name="TextBox 134"/>
            <p:cNvSpPr txBox="1"/>
            <p:nvPr/>
          </p:nvSpPr>
          <p:spPr>
            <a:xfrm>
              <a:off x="3294088" y="3658467"/>
              <a:ext cx="2926080"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Face API</a:t>
              </a:r>
            </a:p>
          </p:txBody>
        </p:sp>
        <p:sp>
          <p:nvSpPr>
            <p:cNvPr id="136" name="Rectangle 135"/>
            <p:cNvSpPr/>
            <p:nvPr/>
          </p:nvSpPr>
          <p:spPr>
            <a:xfrm>
              <a:off x="3548004" y="4300738"/>
              <a:ext cx="2418248" cy="798680"/>
            </a:xfrm>
            <a:prstGeom prst="rect">
              <a:avLst/>
            </a:prstGeom>
          </p:spPr>
          <p:txBody>
            <a:bodyPr wrap="square">
              <a:spAutoFit/>
            </a:bodyPr>
            <a:lstStyle/>
            <a:p>
              <a:pPr algn="ctr">
                <a:lnSpc>
                  <a:spcPct val="90000"/>
                </a:lnSpc>
                <a:spcAft>
                  <a:spcPts val="600"/>
                </a:spcAft>
              </a:pPr>
              <a:r>
                <a:rPr lang="en-US" sz="1700" dirty="0">
                  <a:solidFill>
                    <a:schemeClr val="accent6"/>
                  </a:solidFill>
                </a:rPr>
                <a:t>Detect, identify, analyze, organize, and tag faces in photos</a:t>
              </a:r>
            </a:p>
          </p:txBody>
        </p:sp>
      </p:grpSp>
      <p:grpSp>
        <p:nvGrpSpPr>
          <p:cNvPr id="167" name="Group 166"/>
          <p:cNvGrpSpPr/>
          <p:nvPr/>
        </p:nvGrpSpPr>
        <p:grpSpPr>
          <a:xfrm>
            <a:off x="6150785" y="4466134"/>
            <a:ext cx="2926080" cy="1205502"/>
            <a:chOff x="6083879" y="3658467"/>
            <a:chExt cx="2926080" cy="1205502"/>
          </a:xfrm>
        </p:grpSpPr>
        <p:sp>
          <p:nvSpPr>
            <p:cNvPr id="138" name="TextBox 137"/>
            <p:cNvSpPr txBox="1"/>
            <p:nvPr/>
          </p:nvSpPr>
          <p:spPr>
            <a:xfrm>
              <a:off x="6083879" y="3658467"/>
              <a:ext cx="2926080"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Emotion API</a:t>
              </a:r>
            </a:p>
          </p:txBody>
        </p:sp>
        <p:sp>
          <p:nvSpPr>
            <p:cNvPr id="139" name="Rectangle 138"/>
            <p:cNvSpPr/>
            <p:nvPr/>
          </p:nvSpPr>
          <p:spPr>
            <a:xfrm>
              <a:off x="6337795" y="4300738"/>
              <a:ext cx="2418248" cy="563231"/>
            </a:xfrm>
            <a:prstGeom prst="rect">
              <a:avLst/>
            </a:prstGeom>
          </p:spPr>
          <p:txBody>
            <a:bodyPr wrap="square">
              <a:spAutoFit/>
            </a:bodyPr>
            <a:lstStyle/>
            <a:p>
              <a:pPr algn="ctr">
                <a:lnSpc>
                  <a:spcPct val="90000"/>
                </a:lnSpc>
                <a:spcAft>
                  <a:spcPts val="600"/>
                </a:spcAft>
              </a:pPr>
              <a:r>
                <a:rPr lang="en-US" sz="1700" dirty="0">
                  <a:solidFill>
                    <a:schemeClr val="accent6"/>
                  </a:solidFill>
                </a:rPr>
                <a:t>Personalize experiences with emotion recognition</a:t>
              </a:r>
            </a:p>
          </p:txBody>
        </p:sp>
      </p:grpSp>
      <p:sp>
        <p:nvSpPr>
          <p:cNvPr id="40" name="Rectangle 39"/>
          <p:cNvSpPr/>
          <p:nvPr/>
        </p:nvSpPr>
        <p:spPr>
          <a:xfrm>
            <a:off x="1352882" y="374541"/>
            <a:ext cx="2503155" cy="769441"/>
          </a:xfrm>
          <a:prstGeom prst="rect">
            <a:avLst/>
          </a:prstGeom>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Vision</a:t>
            </a:r>
          </a:p>
        </p:txBody>
      </p:sp>
      <p:sp>
        <p:nvSpPr>
          <p:cNvPr id="70" name="Freeform 22"/>
          <p:cNvSpPr>
            <a:spLocks noChangeAspect="1"/>
          </p:cNvSpPr>
          <p:nvPr/>
        </p:nvSpPr>
        <p:spPr bwMode="auto">
          <a:xfrm>
            <a:off x="614843" y="536091"/>
            <a:ext cx="674510" cy="446340"/>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Tree>
    <p:extLst>
      <p:ext uri="{BB962C8B-B14F-4D97-AF65-F5344CB8AC3E}">
        <p14:creationId xmlns:p14="http://schemas.microsoft.com/office/powerpoint/2010/main" val="16445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outHorizontal)">
                                      <p:cBhvr>
                                        <p:cTn id="7" dur="500"/>
                                        <p:tgtEl>
                                          <p:spTgt spid="7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animEffect transition="in" filter="fade">
                                      <p:cBhvr>
                                        <p:cTn id="15" dur="500"/>
                                        <p:tgtEl>
                                          <p:spTgt spid="172"/>
                                        </p:tgtEl>
                                      </p:cBhvr>
                                    </p:animEffect>
                                  </p:childTnLst>
                                </p:cTn>
                              </p:par>
                              <p:par>
                                <p:cTn id="16" presetID="47" presetClass="entr" presetSubtype="0" fill="hold" nodeType="withEffect">
                                  <p:stCondLst>
                                    <p:cond delay="25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300"/>
                                        <p:tgtEl>
                                          <p:spTgt spid="165"/>
                                        </p:tgtEl>
                                      </p:cBhvr>
                                    </p:animEffect>
                                    <p:anim calcmode="lin" valueType="num">
                                      <p:cBhvr>
                                        <p:cTn id="19" dur="300" fill="hold"/>
                                        <p:tgtEl>
                                          <p:spTgt spid="165"/>
                                        </p:tgtEl>
                                        <p:attrNameLst>
                                          <p:attrName>ppt_x</p:attrName>
                                        </p:attrNameLst>
                                      </p:cBhvr>
                                      <p:tavLst>
                                        <p:tav tm="0">
                                          <p:val>
                                            <p:strVal val="#ppt_x"/>
                                          </p:val>
                                        </p:tav>
                                        <p:tav tm="100000">
                                          <p:val>
                                            <p:strVal val="#ppt_x"/>
                                          </p:val>
                                        </p:tav>
                                      </p:tavLst>
                                    </p:anim>
                                    <p:anim calcmode="lin" valueType="num">
                                      <p:cBhvr>
                                        <p:cTn id="20" dur="300" fill="hold"/>
                                        <p:tgtEl>
                                          <p:spTgt spid="1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3"/>
                                        </p:tgtEl>
                                        <p:attrNameLst>
                                          <p:attrName>style.visibility</p:attrName>
                                        </p:attrNameLst>
                                      </p:cBhvr>
                                      <p:to>
                                        <p:strVal val="visible"/>
                                      </p:to>
                                    </p:set>
                                    <p:animEffect transition="in" filter="fade">
                                      <p:cBhvr>
                                        <p:cTn id="25" dur="500"/>
                                        <p:tgtEl>
                                          <p:spTgt spid="173"/>
                                        </p:tgtEl>
                                      </p:cBhvr>
                                    </p:animEffect>
                                  </p:childTnLst>
                                </p:cTn>
                              </p:par>
                              <p:par>
                                <p:cTn id="26" presetID="47" presetClass="entr" presetSubtype="0" fill="hold" nodeType="withEffect">
                                  <p:stCondLst>
                                    <p:cond delay="250"/>
                                  </p:stCondLst>
                                  <p:childTnLst>
                                    <p:set>
                                      <p:cBhvr>
                                        <p:cTn id="27" dur="1" fill="hold">
                                          <p:stCondLst>
                                            <p:cond delay="0"/>
                                          </p:stCondLst>
                                        </p:cTn>
                                        <p:tgtEl>
                                          <p:spTgt spid="166"/>
                                        </p:tgtEl>
                                        <p:attrNameLst>
                                          <p:attrName>style.visibility</p:attrName>
                                        </p:attrNameLst>
                                      </p:cBhvr>
                                      <p:to>
                                        <p:strVal val="visible"/>
                                      </p:to>
                                    </p:set>
                                    <p:animEffect transition="in" filter="fade">
                                      <p:cBhvr>
                                        <p:cTn id="28" dur="300"/>
                                        <p:tgtEl>
                                          <p:spTgt spid="166"/>
                                        </p:tgtEl>
                                      </p:cBhvr>
                                    </p:animEffect>
                                    <p:anim calcmode="lin" valueType="num">
                                      <p:cBhvr>
                                        <p:cTn id="29" dur="300" fill="hold"/>
                                        <p:tgtEl>
                                          <p:spTgt spid="166"/>
                                        </p:tgtEl>
                                        <p:attrNameLst>
                                          <p:attrName>ppt_x</p:attrName>
                                        </p:attrNameLst>
                                      </p:cBhvr>
                                      <p:tavLst>
                                        <p:tav tm="0">
                                          <p:val>
                                            <p:strVal val="#ppt_x"/>
                                          </p:val>
                                        </p:tav>
                                        <p:tav tm="100000">
                                          <p:val>
                                            <p:strVal val="#ppt_x"/>
                                          </p:val>
                                        </p:tav>
                                      </p:tavLst>
                                    </p:anim>
                                    <p:anim calcmode="lin" valueType="num">
                                      <p:cBhvr>
                                        <p:cTn id="30" dur="300" fill="hold"/>
                                        <p:tgtEl>
                                          <p:spTgt spid="16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4"/>
                                        </p:tgtEl>
                                        <p:attrNameLst>
                                          <p:attrName>style.visibility</p:attrName>
                                        </p:attrNameLst>
                                      </p:cBhvr>
                                      <p:to>
                                        <p:strVal val="visible"/>
                                      </p:to>
                                    </p:set>
                                    <p:animEffect transition="in" filter="fade">
                                      <p:cBhvr>
                                        <p:cTn id="35" dur="500"/>
                                        <p:tgtEl>
                                          <p:spTgt spid="174"/>
                                        </p:tgtEl>
                                      </p:cBhvr>
                                    </p:animEffect>
                                  </p:childTnLst>
                                </p:cTn>
                              </p:par>
                              <p:par>
                                <p:cTn id="36" presetID="47" presetClass="entr" presetSubtype="0" fill="hold" nodeType="withEffect">
                                  <p:stCondLst>
                                    <p:cond delay="250"/>
                                  </p:stCondLst>
                                  <p:childTnLst>
                                    <p:set>
                                      <p:cBhvr>
                                        <p:cTn id="37" dur="1" fill="hold">
                                          <p:stCondLst>
                                            <p:cond delay="0"/>
                                          </p:stCondLst>
                                        </p:cTn>
                                        <p:tgtEl>
                                          <p:spTgt spid="167"/>
                                        </p:tgtEl>
                                        <p:attrNameLst>
                                          <p:attrName>style.visibility</p:attrName>
                                        </p:attrNameLst>
                                      </p:cBhvr>
                                      <p:to>
                                        <p:strVal val="visible"/>
                                      </p:to>
                                    </p:set>
                                    <p:animEffect transition="in" filter="fade">
                                      <p:cBhvr>
                                        <p:cTn id="38" dur="300"/>
                                        <p:tgtEl>
                                          <p:spTgt spid="167"/>
                                        </p:tgtEl>
                                      </p:cBhvr>
                                    </p:animEffect>
                                    <p:anim calcmode="lin" valueType="num">
                                      <p:cBhvr>
                                        <p:cTn id="39" dur="300" fill="hold"/>
                                        <p:tgtEl>
                                          <p:spTgt spid="167"/>
                                        </p:tgtEl>
                                        <p:attrNameLst>
                                          <p:attrName>ppt_x</p:attrName>
                                        </p:attrNameLst>
                                      </p:cBhvr>
                                      <p:tavLst>
                                        <p:tav tm="0">
                                          <p:val>
                                            <p:strVal val="#ppt_x"/>
                                          </p:val>
                                        </p:tav>
                                        <p:tav tm="100000">
                                          <p:val>
                                            <p:strVal val="#ppt_x"/>
                                          </p:val>
                                        </p:tav>
                                      </p:tavLst>
                                    </p:anim>
                                    <p:anim calcmode="lin" valueType="num">
                                      <p:cBhvr>
                                        <p:cTn id="40" dur="3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5"/>
                                        </p:tgtEl>
                                        <p:attrNameLst>
                                          <p:attrName>style.visibility</p:attrName>
                                        </p:attrNameLst>
                                      </p:cBhvr>
                                      <p:to>
                                        <p:strVal val="visible"/>
                                      </p:to>
                                    </p:set>
                                    <p:animEffect transition="in" filter="fade">
                                      <p:cBhvr>
                                        <p:cTn id="45" dur="500"/>
                                        <p:tgtEl>
                                          <p:spTgt spid="175"/>
                                        </p:tgtEl>
                                      </p:cBhvr>
                                    </p:animEffect>
                                  </p:childTnLst>
                                </p:cTn>
                              </p:par>
                              <p:par>
                                <p:cTn id="46" presetID="47" presetClass="entr" presetSubtype="0" fill="hold" nodeType="withEffect">
                                  <p:stCondLst>
                                    <p:cond delay="250"/>
                                  </p:stCondLst>
                                  <p:childTnLst>
                                    <p:set>
                                      <p:cBhvr>
                                        <p:cTn id="47" dur="1" fill="hold">
                                          <p:stCondLst>
                                            <p:cond delay="0"/>
                                          </p:stCondLst>
                                        </p:cTn>
                                        <p:tgtEl>
                                          <p:spTgt spid="168"/>
                                        </p:tgtEl>
                                        <p:attrNameLst>
                                          <p:attrName>style.visibility</p:attrName>
                                        </p:attrNameLst>
                                      </p:cBhvr>
                                      <p:to>
                                        <p:strVal val="visible"/>
                                      </p:to>
                                    </p:set>
                                    <p:animEffect transition="in" filter="fade">
                                      <p:cBhvr>
                                        <p:cTn id="48" dur="300"/>
                                        <p:tgtEl>
                                          <p:spTgt spid="168"/>
                                        </p:tgtEl>
                                      </p:cBhvr>
                                    </p:animEffect>
                                    <p:anim calcmode="lin" valueType="num">
                                      <p:cBhvr>
                                        <p:cTn id="49" dur="300" fill="hold"/>
                                        <p:tgtEl>
                                          <p:spTgt spid="168"/>
                                        </p:tgtEl>
                                        <p:attrNameLst>
                                          <p:attrName>ppt_x</p:attrName>
                                        </p:attrNameLst>
                                      </p:cBhvr>
                                      <p:tavLst>
                                        <p:tav tm="0">
                                          <p:val>
                                            <p:strVal val="#ppt_x"/>
                                          </p:val>
                                        </p:tav>
                                        <p:tav tm="100000">
                                          <p:val>
                                            <p:strVal val="#ppt_x"/>
                                          </p:val>
                                        </p:tav>
                                      </p:tavLst>
                                    </p:anim>
                                    <p:anim calcmode="lin" valueType="num">
                                      <p:cBhvr>
                                        <p:cTn id="50" dur="3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12436475"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14843" y="374541"/>
            <a:ext cx="3241194" cy="769441"/>
            <a:chOff x="614843" y="374541"/>
            <a:chExt cx="3241194" cy="769441"/>
          </a:xfrm>
        </p:grpSpPr>
        <p:sp>
          <p:nvSpPr>
            <p:cNvPr id="59" name="Rectangle 58"/>
            <p:cNvSpPr/>
            <p:nvPr/>
          </p:nvSpPr>
          <p:spPr>
            <a:xfrm>
              <a:off x="1352882" y="374541"/>
              <a:ext cx="2503155" cy="769441"/>
            </a:xfrm>
            <a:prstGeom prst="rect">
              <a:avLst/>
            </a:prstGeom>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Speech</a:t>
              </a:r>
            </a:p>
          </p:txBody>
        </p:sp>
        <p:sp>
          <p:nvSpPr>
            <p:cNvPr id="61" name="Freeform 22"/>
            <p:cNvSpPr>
              <a:spLocks noChangeAspect="1"/>
            </p:cNvSpPr>
            <p:nvPr/>
          </p:nvSpPr>
          <p:spPr bwMode="auto">
            <a:xfrm>
              <a:off x="614843" y="536091"/>
              <a:ext cx="674510" cy="446340"/>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nvGrpSpPr>
          <p:cNvPr id="3" name="Group 2"/>
          <p:cNvGrpSpPr/>
          <p:nvPr/>
        </p:nvGrpSpPr>
        <p:grpSpPr>
          <a:xfrm>
            <a:off x="427038" y="225861"/>
            <a:ext cx="1066799" cy="1066799"/>
            <a:chOff x="1013503" y="1562943"/>
            <a:chExt cx="1066799" cy="1066799"/>
          </a:xfrm>
        </p:grpSpPr>
        <p:sp>
          <p:nvSpPr>
            <p:cNvPr id="2" name="Rectangle 1"/>
            <p:cNvSpPr/>
            <p:nvPr/>
          </p:nvSpPr>
          <p:spPr>
            <a:xfrm>
              <a:off x="1013503" y="1562943"/>
              <a:ext cx="1066799" cy="1066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18"/>
            <p:cNvSpPr>
              <a:spLocks noChangeAspect="1"/>
            </p:cNvSpPr>
            <p:nvPr/>
          </p:nvSpPr>
          <p:spPr bwMode="auto">
            <a:xfrm>
              <a:off x="1174755" y="1820147"/>
              <a:ext cx="744295" cy="651997"/>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nvGrpSpPr>
          <p:cNvPr id="104" name="Group 103"/>
          <p:cNvGrpSpPr/>
          <p:nvPr/>
        </p:nvGrpSpPr>
        <p:grpSpPr>
          <a:xfrm>
            <a:off x="1592899" y="2704730"/>
            <a:ext cx="1600200" cy="1600200"/>
            <a:chOff x="1167239" y="2704730"/>
            <a:chExt cx="1600200" cy="1600200"/>
          </a:xfrm>
        </p:grpSpPr>
        <p:sp>
          <p:nvSpPr>
            <p:cNvPr id="33" name="Rectangle 32"/>
            <p:cNvSpPr/>
            <p:nvPr/>
          </p:nvSpPr>
          <p:spPr>
            <a:xfrm>
              <a:off x="1167239"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395527" y="3071481"/>
              <a:ext cx="1143624" cy="866698"/>
              <a:chOff x="1395527" y="3071481"/>
              <a:chExt cx="1143624" cy="866698"/>
            </a:xfrm>
          </p:grpSpPr>
          <p:grpSp>
            <p:nvGrpSpPr>
              <p:cNvPr id="8" name="Group 7"/>
              <p:cNvGrpSpPr/>
              <p:nvPr/>
            </p:nvGrpSpPr>
            <p:grpSpPr>
              <a:xfrm>
                <a:off x="1395527" y="3071481"/>
                <a:ext cx="1143624" cy="866698"/>
                <a:chOff x="1395525" y="3097901"/>
                <a:chExt cx="1143624" cy="866698"/>
              </a:xfrm>
            </p:grpSpPr>
            <p:sp>
              <p:nvSpPr>
                <p:cNvPr id="74" name="Freeform 31"/>
                <p:cNvSpPr>
                  <a:spLocks noEditPoints="1"/>
                </p:cNvSpPr>
                <p:nvPr/>
              </p:nvSpPr>
              <p:spPr bwMode="auto">
                <a:xfrm>
                  <a:off x="1395525" y="3097901"/>
                  <a:ext cx="1143624" cy="866698"/>
                </a:xfrm>
                <a:custGeom>
                  <a:avLst/>
                  <a:gdLst>
                    <a:gd name="T0" fmla="*/ 70 w 320"/>
                    <a:gd name="T1" fmla="*/ 240 h 240"/>
                    <a:gd name="T2" fmla="*/ 92 w 320"/>
                    <a:gd name="T3" fmla="*/ 210 h 240"/>
                    <a:gd name="T4" fmla="*/ 87 w 320"/>
                    <a:gd name="T5" fmla="*/ 198 h 240"/>
                    <a:gd name="T6" fmla="*/ 73 w 320"/>
                    <a:gd name="T7" fmla="*/ 197 h 240"/>
                    <a:gd name="T8" fmla="*/ 1 w 320"/>
                    <a:gd name="T9" fmla="*/ 121 h 240"/>
                    <a:gd name="T10" fmla="*/ 4 w 320"/>
                    <a:gd name="T11" fmla="*/ 66 h 240"/>
                    <a:gd name="T12" fmla="*/ 63 w 320"/>
                    <a:gd name="T13" fmla="*/ 10 h 240"/>
                    <a:gd name="T14" fmla="*/ 257 w 320"/>
                    <a:gd name="T15" fmla="*/ 10 h 240"/>
                    <a:gd name="T16" fmla="*/ 317 w 320"/>
                    <a:gd name="T17" fmla="*/ 75 h 240"/>
                    <a:gd name="T18" fmla="*/ 314 w 320"/>
                    <a:gd name="T19" fmla="*/ 143 h 240"/>
                    <a:gd name="T20" fmla="*/ 249 w 320"/>
                    <a:gd name="T21" fmla="*/ 196 h 240"/>
                    <a:gd name="T22" fmla="*/ 188 w 320"/>
                    <a:gd name="T23" fmla="*/ 201 h 240"/>
                    <a:gd name="T24" fmla="*/ 152 w 320"/>
                    <a:gd name="T25" fmla="*/ 214 h 240"/>
                    <a:gd name="T26" fmla="*/ 70 w 320"/>
                    <a:gd name="T27" fmla="*/ 240 h 240"/>
                    <a:gd name="T28" fmla="*/ 152 w 320"/>
                    <a:gd name="T29" fmla="*/ 165 h 240"/>
                    <a:gd name="T30" fmla="*/ 231 w 320"/>
                    <a:gd name="T31" fmla="*/ 160 h 240"/>
                    <a:gd name="T32" fmla="*/ 268 w 320"/>
                    <a:gd name="T33" fmla="*/ 121 h 240"/>
                    <a:gd name="T34" fmla="*/ 268 w 320"/>
                    <a:gd name="T35" fmla="*/ 83 h 240"/>
                    <a:gd name="T36" fmla="*/ 227 w 320"/>
                    <a:gd name="T37" fmla="*/ 41 h 240"/>
                    <a:gd name="T38" fmla="*/ 90 w 320"/>
                    <a:gd name="T39" fmla="*/ 41 h 240"/>
                    <a:gd name="T40" fmla="*/ 48 w 320"/>
                    <a:gd name="T41" fmla="*/ 85 h 240"/>
                    <a:gd name="T42" fmla="*/ 48 w 320"/>
                    <a:gd name="T43" fmla="*/ 120 h 240"/>
                    <a:gd name="T44" fmla="*/ 88 w 320"/>
                    <a:gd name="T45" fmla="*/ 161 h 240"/>
                    <a:gd name="T46" fmla="*/ 152 w 320"/>
                    <a:gd name="T47" fmla="*/ 16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0" h="240">
                      <a:moveTo>
                        <a:pt x="70" y="240"/>
                      </a:moveTo>
                      <a:cubicBezTo>
                        <a:pt x="78" y="229"/>
                        <a:pt x="85" y="220"/>
                        <a:pt x="92" y="210"/>
                      </a:cubicBezTo>
                      <a:cubicBezTo>
                        <a:pt x="97" y="203"/>
                        <a:pt x="97" y="198"/>
                        <a:pt x="87" y="198"/>
                      </a:cubicBezTo>
                      <a:cubicBezTo>
                        <a:pt x="82" y="198"/>
                        <a:pt x="77" y="197"/>
                        <a:pt x="73" y="197"/>
                      </a:cubicBezTo>
                      <a:cubicBezTo>
                        <a:pt x="28" y="191"/>
                        <a:pt x="4" y="166"/>
                        <a:pt x="1" y="121"/>
                      </a:cubicBezTo>
                      <a:cubicBezTo>
                        <a:pt x="0" y="103"/>
                        <a:pt x="0" y="85"/>
                        <a:pt x="4" y="66"/>
                      </a:cubicBezTo>
                      <a:cubicBezTo>
                        <a:pt x="11" y="36"/>
                        <a:pt x="32" y="15"/>
                        <a:pt x="63" y="10"/>
                      </a:cubicBezTo>
                      <a:cubicBezTo>
                        <a:pt x="127" y="0"/>
                        <a:pt x="192" y="0"/>
                        <a:pt x="257" y="10"/>
                      </a:cubicBezTo>
                      <a:cubicBezTo>
                        <a:pt x="291" y="16"/>
                        <a:pt x="310" y="37"/>
                        <a:pt x="317" y="75"/>
                      </a:cubicBezTo>
                      <a:cubicBezTo>
                        <a:pt x="320" y="98"/>
                        <a:pt x="319" y="121"/>
                        <a:pt x="314" y="143"/>
                      </a:cubicBezTo>
                      <a:cubicBezTo>
                        <a:pt x="307" y="173"/>
                        <a:pt x="283" y="192"/>
                        <a:pt x="249" y="196"/>
                      </a:cubicBezTo>
                      <a:cubicBezTo>
                        <a:pt x="229" y="198"/>
                        <a:pt x="209" y="200"/>
                        <a:pt x="188" y="201"/>
                      </a:cubicBezTo>
                      <a:cubicBezTo>
                        <a:pt x="175" y="202"/>
                        <a:pt x="163" y="206"/>
                        <a:pt x="152" y="214"/>
                      </a:cubicBezTo>
                      <a:cubicBezTo>
                        <a:pt x="128" y="231"/>
                        <a:pt x="100" y="236"/>
                        <a:pt x="70" y="240"/>
                      </a:cubicBezTo>
                      <a:close/>
                      <a:moveTo>
                        <a:pt x="152" y="165"/>
                      </a:moveTo>
                      <a:cubicBezTo>
                        <a:pt x="186" y="166"/>
                        <a:pt x="209" y="166"/>
                        <a:pt x="231" y="160"/>
                      </a:cubicBezTo>
                      <a:cubicBezTo>
                        <a:pt x="252" y="155"/>
                        <a:pt x="265" y="142"/>
                        <a:pt x="268" y="121"/>
                      </a:cubicBezTo>
                      <a:cubicBezTo>
                        <a:pt x="270" y="109"/>
                        <a:pt x="270" y="96"/>
                        <a:pt x="268" y="83"/>
                      </a:cubicBezTo>
                      <a:cubicBezTo>
                        <a:pt x="265" y="60"/>
                        <a:pt x="250" y="45"/>
                        <a:pt x="227" y="41"/>
                      </a:cubicBezTo>
                      <a:cubicBezTo>
                        <a:pt x="181" y="35"/>
                        <a:pt x="136" y="34"/>
                        <a:pt x="90" y="41"/>
                      </a:cubicBezTo>
                      <a:cubicBezTo>
                        <a:pt x="65" y="45"/>
                        <a:pt x="51" y="60"/>
                        <a:pt x="48" y="85"/>
                      </a:cubicBezTo>
                      <a:cubicBezTo>
                        <a:pt x="46" y="97"/>
                        <a:pt x="46" y="108"/>
                        <a:pt x="48" y="120"/>
                      </a:cubicBezTo>
                      <a:cubicBezTo>
                        <a:pt x="52" y="143"/>
                        <a:pt x="65" y="156"/>
                        <a:pt x="88" y="161"/>
                      </a:cubicBezTo>
                      <a:cubicBezTo>
                        <a:pt x="113" y="165"/>
                        <a:pt x="138" y="165"/>
                        <a:pt x="152" y="165"/>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p:nvSpPr>
              <p:spPr bwMode="auto">
                <a:xfrm>
                  <a:off x="1559632" y="3220982"/>
                  <a:ext cx="800024" cy="476941"/>
                </a:xfrm>
                <a:custGeom>
                  <a:avLst/>
                  <a:gdLst>
                    <a:gd name="T0" fmla="*/ 106 w 224"/>
                    <a:gd name="T1" fmla="*/ 131 h 132"/>
                    <a:gd name="T2" fmla="*/ 42 w 224"/>
                    <a:gd name="T3" fmla="*/ 127 h 132"/>
                    <a:gd name="T4" fmla="*/ 2 w 224"/>
                    <a:gd name="T5" fmla="*/ 86 h 132"/>
                    <a:gd name="T6" fmla="*/ 2 w 224"/>
                    <a:gd name="T7" fmla="*/ 51 h 132"/>
                    <a:gd name="T8" fmla="*/ 44 w 224"/>
                    <a:gd name="T9" fmla="*/ 7 h 132"/>
                    <a:gd name="T10" fmla="*/ 181 w 224"/>
                    <a:gd name="T11" fmla="*/ 7 h 132"/>
                    <a:gd name="T12" fmla="*/ 222 w 224"/>
                    <a:gd name="T13" fmla="*/ 49 h 132"/>
                    <a:gd name="T14" fmla="*/ 222 w 224"/>
                    <a:gd name="T15" fmla="*/ 87 h 132"/>
                    <a:gd name="T16" fmla="*/ 185 w 224"/>
                    <a:gd name="T17" fmla="*/ 126 h 132"/>
                    <a:gd name="T18" fmla="*/ 106 w 224"/>
                    <a:gd name="T19"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132">
                      <a:moveTo>
                        <a:pt x="106" y="131"/>
                      </a:moveTo>
                      <a:cubicBezTo>
                        <a:pt x="92" y="131"/>
                        <a:pt x="67" y="131"/>
                        <a:pt x="42" y="127"/>
                      </a:cubicBezTo>
                      <a:cubicBezTo>
                        <a:pt x="19" y="122"/>
                        <a:pt x="6" y="109"/>
                        <a:pt x="2" y="86"/>
                      </a:cubicBezTo>
                      <a:cubicBezTo>
                        <a:pt x="0" y="74"/>
                        <a:pt x="0" y="63"/>
                        <a:pt x="2" y="51"/>
                      </a:cubicBezTo>
                      <a:cubicBezTo>
                        <a:pt x="5" y="26"/>
                        <a:pt x="19" y="11"/>
                        <a:pt x="44" y="7"/>
                      </a:cubicBezTo>
                      <a:cubicBezTo>
                        <a:pt x="90" y="0"/>
                        <a:pt x="135" y="1"/>
                        <a:pt x="181" y="7"/>
                      </a:cubicBezTo>
                      <a:cubicBezTo>
                        <a:pt x="204" y="11"/>
                        <a:pt x="219" y="26"/>
                        <a:pt x="222" y="49"/>
                      </a:cubicBezTo>
                      <a:cubicBezTo>
                        <a:pt x="224" y="62"/>
                        <a:pt x="224" y="75"/>
                        <a:pt x="222" y="87"/>
                      </a:cubicBezTo>
                      <a:cubicBezTo>
                        <a:pt x="219" y="108"/>
                        <a:pt x="206" y="121"/>
                        <a:pt x="185" y="126"/>
                      </a:cubicBezTo>
                      <a:cubicBezTo>
                        <a:pt x="163" y="132"/>
                        <a:pt x="140" y="132"/>
                        <a:pt x="106" y="13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1720833" y="3394139"/>
                <a:ext cx="493012" cy="103123"/>
                <a:chOff x="1686625" y="3385251"/>
                <a:chExt cx="535508" cy="112012"/>
              </a:xfrm>
            </p:grpSpPr>
            <p:sp>
              <p:nvSpPr>
                <p:cNvPr id="12" name="Oval 11"/>
                <p:cNvSpPr/>
                <p:nvPr/>
              </p:nvSpPr>
              <p:spPr>
                <a:xfrm>
                  <a:off x="1686625" y="3385251"/>
                  <a:ext cx="112012" cy="112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898373" y="3385251"/>
                  <a:ext cx="112012" cy="112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110121" y="3385251"/>
                  <a:ext cx="112012" cy="112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5" name="Group 104"/>
          <p:cNvGrpSpPr/>
          <p:nvPr/>
        </p:nvGrpSpPr>
        <p:grpSpPr>
          <a:xfrm>
            <a:off x="5418139" y="2704730"/>
            <a:ext cx="1600200" cy="1600200"/>
            <a:chOff x="5412867" y="2704730"/>
            <a:chExt cx="1600200" cy="1600200"/>
          </a:xfrm>
        </p:grpSpPr>
        <p:sp>
          <p:nvSpPr>
            <p:cNvPr id="49" name="Rectangle 48"/>
            <p:cNvSpPr/>
            <p:nvPr/>
          </p:nvSpPr>
          <p:spPr>
            <a:xfrm>
              <a:off x="5412867"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5641155" y="3071481"/>
              <a:ext cx="1143624" cy="866698"/>
              <a:chOff x="5641155" y="3071481"/>
              <a:chExt cx="1143624" cy="866698"/>
            </a:xfrm>
          </p:grpSpPr>
          <p:grpSp>
            <p:nvGrpSpPr>
              <p:cNvPr id="76" name="Group 75"/>
              <p:cNvGrpSpPr/>
              <p:nvPr/>
            </p:nvGrpSpPr>
            <p:grpSpPr>
              <a:xfrm>
                <a:off x="5641155" y="3071481"/>
                <a:ext cx="1143624" cy="866698"/>
                <a:chOff x="1395525" y="3097901"/>
                <a:chExt cx="1143624" cy="866698"/>
              </a:xfrm>
            </p:grpSpPr>
            <p:sp>
              <p:nvSpPr>
                <p:cNvPr id="77" name="Freeform 31"/>
                <p:cNvSpPr>
                  <a:spLocks noEditPoints="1"/>
                </p:cNvSpPr>
                <p:nvPr/>
              </p:nvSpPr>
              <p:spPr bwMode="auto">
                <a:xfrm>
                  <a:off x="1395525" y="3097901"/>
                  <a:ext cx="1143624" cy="866698"/>
                </a:xfrm>
                <a:custGeom>
                  <a:avLst/>
                  <a:gdLst>
                    <a:gd name="T0" fmla="*/ 70 w 320"/>
                    <a:gd name="T1" fmla="*/ 240 h 240"/>
                    <a:gd name="T2" fmla="*/ 92 w 320"/>
                    <a:gd name="T3" fmla="*/ 210 h 240"/>
                    <a:gd name="T4" fmla="*/ 87 w 320"/>
                    <a:gd name="T5" fmla="*/ 198 h 240"/>
                    <a:gd name="T6" fmla="*/ 73 w 320"/>
                    <a:gd name="T7" fmla="*/ 197 h 240"/>
                    <a:gd name="T8" fmla="*/ 1 w 320"/>
                    <a:gd name="T9" fmla="*/ 121 h 240"/>
                    <a:gd name="T10" fmla="*/ 4 w 320"/>
                    <a:gd name="T11" fmla="*/ 66 h 240"/>
                    <a:gd name="T12" fmla="*/ 63 w 320"/>
                    <a:gd name="T13" fmla="*/ 10 h 240"/>
                    <a:gd name="T14" fmla="*/ 257 w 320"/>
                    <a:gd name="T15" fmla="*/ 10 h 240"/>
                    <a:gd name="T16" fmla="*/ 317 w 320"/>
                    <a:gd name="T17" fmla="*/ 75 h 240"/>
                    <a:gd name="T18" fmla="*/ 314 w 320"/>
                    <a:gd name="T19" fmla="*/ 143 h 240"/>
                    <a:gd name="T20" fmla="*/ 249 w 320"/>
                    <a:gd name="T21" fmla="*/ 196 h 240"/>
                    <a:gd name="T22" fmla="*/ 188 w 320"/>
                    <a:gd name="T23" fmla="*/ 201 h 240"/>
                    <a:gd name="T24" fmla="*/ 152 w 320"/>
                    <a:gd name="T25" fmla="*/ 214 h 240"/>
                    <a:gd name="T26" fmla="*/ 70 w 320"/>
                    <a:gd name="T27" fmla="*/ 240 h 240"/>
                    <a:gd name="T28" fmla="*/ 152 w 320"/>
                    <a:gd name="T29" fmla="*/ 165 h 240"/>
                    <a:gd name="T30" fmla="*/ 231 w 320"/>
                    <a:gd name="T31" fmla="*/ 160 h 240"/>
                    <a:gd name="T32" fmla="*/ 268 w 320"/>
                    <a:gd name="T33" fmla="*/ 121 h 240"/>
                    <a:gd name="T34" fmla="*/ 268 w 320"/>
                    <a:gd name="T35" fmla="*/ 83 h 240"/>
                    <a:gd name="T36" fmla="*/ 227 w 320"/>
                    <a:gd name="T37" fmla="*/ 41 h 240"/>
                    <a:gd name="T38" fmla="*/ 90 w 320"/>
                    <a:gd name="T39" fmla="*/ 41 h 240"/>
                    <a:gd name="T40" fmla="*/ 48 w 320"/>
                    <a:gd name="T41" fmla="*/ 85 h 240"/>
                    <a:gd name="T42" fmla="*/ 48 w 320"/>
                    <a:gd name="T43" fmla="*/ 120 h 240"/>
                    <a:gd name="T44" fmla="*/ 88 w 320"/>
                    <a:gd name="T45" fmla="*/ 161 h 240"/>
                    <a:gd name="T46" fmla="*/ 152 w 320"/>
                    <a:gd name="T47" fmla="*/ 16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0" h="240">
                      <a:moveTo>
                        <a:pt x="70" y="240"/>
                      </a:moveTo>
                      <a:cubicBezTo>
                        <a:pt x="78" y="229"/>
                        <a:pt x="85" y="220"/>
                        <a:pt x="92" y="210"/>
                      </a:cubicBezTo>
                      <a:cubicBezTo>
                        <a:pt x="97" y="203"/>
                        <a:pt x="97" y="198"/>
                        <a:pt x="87" y="198"/>
                      </a:cubicBezTo>
                      <a:cubicBezTo>
                        <a:pt x="82" y="198"/>
                        <a:pt x="77" y="197"/>
                        <a:pt x="73" y="197"/>
                      </a:cubicBezTo>
                      <a:cubicBezTo>
                        <a:pt x="28" y="191"/>
                        <a:pt x="4" y="166"/>
                        <a:pt x="1" y="121"/>
                      </a:cubicBezTo>
                      <a:cubicBezTo>
                        <a:pt x="0" y="103"/>
                        <a:pt x="0" y="85"/>
                        <a:pt x="4" y="66"/>
                      </a:cubicBezTo>
                      <a:cubicBezTo>
                        <a:pt x="11" y="36"/>
                        <a:pt x="32" y="15"/>
                        <a:pt x="63" y="10"/>
                      </a:cubicBezTo>
                      <a:cubicBezTo>
                        <a:pt x="127" y="0"/>
                        <a:pt x="192" y="0"/>
                        <a:pt x="257" y="10"/>
                      </a:cubicBezTo>
                      <a:cubicBezTo>
                        <a:pt x="291" y="16"/>
                        <a:pt x="310" y="37"/>
                        <a:pt x="317" y="75"/>
                      </a:cubicBezTo>
                      <a:cubicBezTo>
                        <a:pt x="320" y="98"/>
                        <a:pt x="319" y="121"/>
                        <a:pt x="314" y="143"/>
                      </a:cubicBezTo>
                      <a:cubicBezTo>
                        <a:pt x="307" y="173"/>
                        <a:pt x="283" y="192"/>
                        <a:pt x="249" y="196"/>
                      </a:cubicBezTo>
                      <a:cubicBezTo>
                        <a:pt x="229" y="198"/>
                        <a:pt x="209" y="200"/>
                        <a:pt x="188" y="201"/>
                      </a:cubicBezTo>
                      <a:cubicBezTo>
                        <a:pt x="175" y="202"/>
                        <a:pt x="163" y="206"/>
                        <a:pt x="152" y="214"/>
                      </a:cubicBezTo>
                      <a:cubicBezTo>
                        <a:pt x="128" y="231"/>
                        <a:pt x="100" y="236"/>
                        <a:pt x="70" y="240"/>
                      </a:cubicBezTo>
                      <a:close/>
                      <a:moveTo>
                        <a:pt x="152" y="165"/>
                      </a:moveTo>
                      <a:cubicBezTo>
                        <a:pt x="186" y="166"/>
                        <a:pt x="209" y="166"/>
                        <a:pt x="231" y="160"/>
                      </a:cubicBezTo>
                      <a:cubicBezTo>
                        <a:pt x="252" y="155"/>
                        <a:pt x="265" y="142"/>
                        <a:pt x="268" y="121"/>
                      </a:cubicBezTo>
                      <a:cubicBezTo>
                        <a:pt x="270" y="109"/>
                        <a:pt x="270" y="96"/>
                        <a:pt x="268" y="83"/>
                      </a:cubicBezTo>
                      <a:cubicBezTo>
                        <a:pt x="265" y="60"/>
                        <a:pt x="250" y="45"/>
                        <a:pt x="227" y="41"/>
                      </a:cubicBezTo>
                      <a:cubicBezTo>
                        <a:pt x="181" y="35"/>
                        <a:pt x="136" y="34"/>
                        <a:pt x="90" y="41"/>
                      </a:cubicBezTo>
                      <a:cubicBezTo>
                        <a:pt x="65" y="45"/>
                        <a:pt x="51" y="60"/>
                        <a:pt x="48" y="85"/>
                      </a:cubicBezTo>
                      <a:cubicBezTo>
                        <a:pt x="46" y="97"/>
                        <a:pt x="46" y="108"/>
                        <a:pt x="48" y="120"/>
                      </a:cubicBezTo>
                      <a:cubicBezTo>
                        <a:pt x="52" y="143"/>
                        <a:pt x="65" y="156"/>
                        <a:pt x="88" y="161"/>
                      </a:cubicBezTo>
                      <a:cubicBezTo>
                        <a:pt x="113" y="165"/>
                        <a:pt x="138" y="165"/>
                        <a:pt x="152" y="165"/>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2"/>
                <p:cNvSpPr>
                  <a:spLocks/>
                </p:cNvSpPr>
                <p:nvPr/>
              </p:nvSpPr>
              <p:spPr bwMode="auto">
                <a:xfrm>
                  <a:off x="1559632" y="3220982"/>
                  <a:ext cx="800024" cy="476941"/>
                </a:xfrm>
                <a:custGeom>
                  <a:avLst/>
                  <a:gdLst>
                    <a:gd name="T0" fmla="*/ 106 w 224"/>
                    <a:gd name="T1" fmla="*/ 131 h 132"/>
                    <a:gd name="T2" fmla="*/ 42 w 224"/>
                    <a:gd name="T3" fmla="*/ 127 h 132"/>
                    <a:gd name="T4" fmla="*/ 2 w 224"/>
                    <a:gd name="T5" fmla="*/ 86 h 132"/>
                    <a:gd name="T6" fmla="*/ 2 w 224"/>
                    <a:gd name="T7" fmla="*/ 51 h 132"/>
                    <a:gd name="T8" fmla="*/ 44 w 224"/>
                    <a:gd name="T9" fmla="*/ 7 h 132"/>
                    <a:gd name="T10" fmla="*/ 181 w 224"/>
                    <a:gd name="T11" fmla="*/ 7 h 132"/>
                    <a:gd name="T12" fmla="*/ 222 w 224"/>
                    <a:gd name="T13" fmla="*/ 49 h 132"/>
                    <a:gd name="T14" fmla="*/ 222 w 224"/>
                    <a:gd name="T15" fmla="*/ 87 h 132"/>
                    <a:gd name="T16" fmla="*/ 185 w 224"/>
                    <a:gd name="T17" fmla="*/ 126 h 132"/>
                    <a:gd name="T18" fmla="*/ 106 w 224"/>
                    <a:gd name="T19"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132">
                      <a:moveTo>
                        <a:pt x="106" y="131"/>
                      </a:moveTo>
                      <a:cubicBezTo>
                        <a:pt x="92" y="131"/>
                        <a:pt x="67" y="131"/>
                        <a:pt x="42" y="127"/>
                      </a:cubicBezTo>
                      <a:cubicBezTo>
                        <a:pt x="19" y="122"/>
                        <a:pt x="6" y="109"/>
                        <a:pt x="2" y="86"/>
                      </a:cubicBezTo>
                      <a:cubicBezTo>
                        <a:pt x="0" y="74"/>
                        <a:pt x="0" y="63"/>
                        <a:pt x="2" y="51"/>
                      </a:cubicBezTo>
                      <a:cubicBezTo>
                        <a:pt x="5" y="26"/>
                        <a:pt x="19" y="11"/>
                        <a:pt x="44" y="7"/>
                      </a:cubicBezTo>
                      <a:cubicBezTo>
                        <a:pt x="90" y="0"/>
                        <a:pt x="135" y="1"/>
                        <a:pt x="181" y="7"/>
                      </a:cubicBezTo>
                      <a:cubicBezTo>
                        <a:pt x="204" y="11"/>
                        <a:pt x="219" y="26"/>
                        <a:pt x="222" y="49"/>
                      </a:cubicBezTo>
                      <a:cubicBezTo>
                        <a:pt x="224" y="62"/>
                        <a:pt x="224" y="75"/>
                        <a:pt x="222" y="87"/>
                      </a:cubicBezTo>
                      <a:cubicBezTo>
                        <a:pt x="219" y="108"/>
                        <a:pt x="206" y="121"/>
                        <a:pt x="185" y="126"/>
                      </a:cubicBezTo>
                      <a:cubicBezTo>
                        <a:pt x="163" y="132"/>
                        <a:pt x="140" y="132"/>
                        <a:pt x="106" y="13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8" name="Group 87"/>
              <p:cNvGrpSpPr/>
              <p:nvPr/>
            </p:nvGrpSpPr>
            <p:grpSpPr>
              <a:xfrm>
                <a:off x="5889309" y="3335767"/>
                <a:ext cx="631930" cy="184974"/>
                <a:chOff x="5981991" y="2678634"/>
                <a:chExt cx="631930" cy="184974"/>
              </a:xfrm>
              <a:solidFill>
                <a:schemeClr val="bg1"/>
              </a:solidFill>
            </p:grpSpPr>
            <p:grpSp>
              <p:nvGrpSpPr>
                <p:cNvPr id="89" name="Group 88"/>
                <p:cNvGrpSpPr/>
                <p:nvPr/>
              </p:nvGrpSpPr>
              <p:grpSpPr>
                <a:xfrm>
                  <a:off x="5981991" y="2678634"/>
                  <a:ext cx="257244" cy="184974"/>
                  <a:chOff x="5981991" y="2678634"/>
                  <a:chExt cx="257244" cy="184974"/>
                </a:xfrm>
                <a:grpFill/>
              </p:grpSpPr>
              <p:sp>
                <p:nvSpPr>
                  <p:cNvPr id="93" name="Freeform 92"/>
                  <p:cNvSpPr/>
                  <p:nvPr/>
                </p:nvSpPr>
                <p:spPr bwMode="auto">
                  <a:xfrm>
                    <a:off x="5981991" y="2678634"/>
                    <a:ext cx="125643" cy="184974"/>
                  </a:xfrm>
                  <a:custGeom>
                    <a:avLst/>
                    <a:gdLst>
                      <a:gd name="connsiteX0" fmla="*/ 64566 w 125643"/>
                      <a:gd name="connsiteY0" fmla="*/ 3490 h 184974"/>
                      <a:gd name="connsiteX1" fmla="*/ 0 w 125643"/>
                      <a:gd name="connsiteY1" fmla="*/ 184974 h 184974"/>
                      <a:gd name="connsiteX2" fmla="*/ 80272 w 125643"/>
                      <a:gd name="connsiteY2" fmla="*/ 184974 h 184974"/>
                      <a:gd name="connsiteX3" fmla="*/ 125643 w 125643"/>
                      <a:gd name="connsiteY3" fmla="*/ 0 h 184974"/>
                      <a:gd name="connsiteX4" fmla="*/ 64566 w 125643"/>
                      <a:gd name="connsiteY4" fmla="*/ 3490 h 18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 h="184974">
                        <a:moveTo>
                          <a:pt x="64566" y="3490"/>
                        </a:moveTo>
                        <a:lnTo>
                          <a:pt x="0" y="184974"/>
                        </a:lnTo>
                        <a:lnTo>
                          <a:pt x="80272" y="184974"/>
                        </a:lnTo>
                        <a:lnTo>
                          <a:pt x="125643" y="0"/>
                        </a:lnTo>
                        <a:lnTo>
                          <a:pt x="64566" y="3490"/>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4" name="Freeform 93"/>
                  <p:cNvSpPr/>
                  <p:nvPr/>
                </p:nvSpPr>
                <p:spPr bwMode="auto">
                  <a:xfrm>
                    <a:off x="6113592" y="2678634"/>
                    <a:ext cx="125643" cy="184974"/>
                  </a:xfrm>
                  <a:custGeom>
                    <a:avLst/>
                    <a:gdLst>
                      <a:gd name="connsiteX0" fmla="*/ 64566 w 125643"/>
                      <a:gd name="connsiteY0" fmla="*/ 3490 h 184974"/>
                      <a:gd name="connsiteX1" fmla="*/ 0 w 125643"/>
                      <a:gd name="connsiteY1" fmla="*/ 184974 h 184974"/>
                      <a:gd name="connsiteX2" fmla="*/ 80272 w 125643"/>
                      <a:gd name="connsiteY2" fmla="*/ 184974 h 184974"/>
                      <a:gd name="connsiteX3" fmla="*/ 125643 w 125643"/>
                      <a:gd name="connsiteY3" fmla="*/ 0 h 184974"/>
                      <a:gd name="connsiteX4" fmla="*/ 64566 w 125643"/>
                      <a:gd name="connsiteY4" fmla="*/ 3490 h 18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 h="184974">
                        <a:moveTo>
                          <a:pt x="64566" y="3490"/>
                        </a:moveTo>
                        <a:lnTo>
                          <a:pt x="0" y="184974"/>
                        </a:lnTo>
                        <a:lnTo>
                          <a:pt x="80272" y="184974"/>
                        </a:lnTo>
                        <a:lnTo>
                          <a:pt x="125643" y="0"/>
                        </a:lnTo>
                        <a:lnTo>
                          <a:pt x="64566" y="3490"/>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90" name="Group 89"/>
                <p:cNvGrpSpPr/>
                <p:nvPr/>
              </p:nvGrpSpPr>
              <p:grpSpPr>
                <a:xfrm rot="10800000">
                  <a:off x="6356677" y="2678634"/>
                  <a:ext cx="257244" cy="184974"/>
                  <a:chOff x="5981991" y="2678634"/>
                  <a:chExt cx="257244" cy="184974"/>
                </a:xfrm>
                <a:grpFill/>
              </p:grpSpPr>
              <p:sp>
                <p:nvSpPr>
                  <p:cNvPr id="91" name="Freeform 90"/>
                  <p:cNvSpPr/>
                  <p:nvPr/>
                </p:nvSpPr>
                <p:spPr bwMode="auto">
                  <a:xfrm>
                    <a:off x="5981991" y="2678634"/>
                    <a:ext cx="125643" cy="184974"/>
                  </a:xfrm>
                  <a:custGeom>
                    <a:avLst/>
                    <a:gdLst>
                      <a:gd name="connsiteX0" fmla="*/ 64566 w 125643"/>
                      <a:gd name="connsiteY0" fmla="*/ 3490 h 184974"/>
                      <a:gd name="connsiteX1" fmla="*/ 0 w 125643"/>
                      <a:gd name="connsiteY1" fmla="*/ 184974 h 184974"/>
                      <a:gd name="connsiteX2" fmla="*/ 80272 w 125643"/>
                      <a:gd name="connsiteY2" fmla="*/ 184974 h 184974"/>
                      <a:gd name="connsiteX3" fmla="*/ 125643 w 125643"/>
                      <a:gd name="connsiteY3" fmla="*/ 0 h 184974"/>
                      <a:gd name="connsiteX4" fmla="*/ 64566 w 125643"/>
                      <a:gd name="connsiteY4" fmla="*/ 3490 h 18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 h="184974">
                        <a:moveTo>
                          <a:pt x="64566" y="3490"/>
                        </a:moveTo>
                        <a:lnTo>
                          <a:pt x="0" y="184974"/>
                        </a:lnTo>
                        <a:lnTo>
                          <a:pt x="80272" y="184974"/>
                        </a:lnTo>
                        <a:lnTo>
                          <a:pt x="125643" y="0"/>
                        </a:lnTo>
                        <a:lnTo>
                          <a:pt x="64566" y="3490"/>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2" name="Freeform 91"/>
                  <p:cNvSpPr/>
                  <p:nvPr/>
                </p:nvSpPr>
                <p:spPr bwMode="auto">
                  <a:xfrm>
                    <a:off x="6113592" y="2678634"/>
                    <a:ext cx="125643" cy="184974"/>
                  </a:xfrm>
                  <a:custGeom>
                    <a:avLst/>
                    <a:gdLst>
                      <a:gd name="connsiteX0" fmla="*/ 64566 w 125643"/>
                      <a:gd name="connsiteY0" fmla="*/ 3490 h 184974"/>
                      <a:gd name="connsiteX1" fmla="*/ 0 w 125643"/>
                      <a:gd name="connsiteY1" fmla="*/ 184974 h 184974"/>
                      <a:gd name="connsiteX2" fmla="*/ 80272 w 125643"/>
                      <a:gd name="connsiteY2" fmla="*/ 184974 h 184974"/>
                      <a:gd name="connsiteX3" fmla="*/ 125643 w 125643"/>
                      <a:gd name="connsiteY3" fmla="*/ 0 h 184974"/>
                      <a:gd name="connsiteX4" fmla="*/ 64566 w 125643"/>
                      <a:gd name="connsiteY4" fmla="*/ 3490 h 18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 h="184974">
                        <a:moveTo>
                          <a:pt x="64566" y="3490"/>
                        </a:moveTo>
                        <a:lnTo>
                          <a:pt x="0" y="184974"/>
                        </a:lnTo>
                        <a:lnTo>
                          <a:pt x="80272" y="184974"/>
                        </a:lnTo>
                        <a:lnTo>
                          <a:pt x="125643" y="0"/>
                        </a:lnTo>
                        <a:lnTo>
                          <a:pt x="64566" y="3490"/>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grpSp>
      </p:grpSp>
      <p:grpSp>
        <p:nvGrpSpPr>
          <p:cNvPr id="106" name="Group 105"/>
          <p:cNvGrpSpPr/>
          <p:nvPr/>
        </p:nvGrpSpPr>
        <p:grpSpPr>
          <a:xfrm>
            <a:off x="9243379" y="2704730"/>
            <a:ext cx="1600200" cy="1600200"/>
            <a:chOff x="9658494" y="2704730"/>
            <a:chExt cx="1600200" cy="1600200"/>
          </a:xfrm>
        </p:grpSpPr>
        <p:sp>
          <p:nvSpPr>
            <p:cNvPr id="62" name="Rectangle 61"/>
            <p:cNvSpPr/>
            <p:nvPr/>
          </p:nvSpPr>
          <p:spPr>
            <a:xfrm>
              <a:off x="9658494"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9886782" y="3071481"/>
              <a:ext cx="1143624" cy="866698"/>
              <a:chOff x="9886782" y="3071481"/>
              <a:chExt cx="1143624" cy="866698"/>
            </a:xfrm>
          </p:grpSpPr>
          <p:grpSp>
            <p:nvGrpSpPr>
              <p:cNvPr id="79" name="Group 78"/>
              <p:cNvGrpSpPr/>
              <p:nvPr/>
            </p:nvGrpSpPr>
            <p:grpSpPr>
              <a:xfrm>
                <a:off x="9886782" y="3071481"/>
                <a:ext cx="1143624" cy="866698"/>
                <a:chOff x="1395525" y="3097901"/>
                <a:chExt cx="1143624" cy="866698"/>
              </a:xfrm>
            </p:grpSpPr>
            <p:sp>
              <p:nvSpPr>
                <p:cNvPr id="80" name="Freeform 31"/>
                <p:cNvSpPr>
                  <a:spLocks noEditPoints="1"/>
                </p:cNvSpPr>
                <p:nvPr/>
              </p:nvSpPr>
              <p:spPr bwMode="auto">
                <a:xfrm>
                  <a:off x="1395525" y="3097901"/>
                  <a:ext cx="1143624" cy="866698"/>
                </a:xfrm>
                <a:custGeom>
                  <a:avLst/>
                  <a:gdLst>
                    <a:gd name="T0" fmla="*/ 70 w 320"/>
                    <a:gd name="T1" fmla="*/ 240 h 240"/>
                    <a:gd name="T2" fmla="*/ 92 w 320"/>
                    <a:gd name="T3" fmla="*/ 210 h 240"/>
                    <a:gd name="T4" fmla="*/ 87 w 320"/>
                    <a:gd name="T5" fmla="*/ 198 h 240"/>
                    <a:gd name="T6" fmla="*/ 73 w 320"/>
                    <a:gd name="T7" fmla="*/ 197 h 240"/>
                    <a:gd name="T8" fmla="*/ 1 w 320"/>
                    <a:gd name="T9" fmla="*/ 121 h 240"/>
                    <a:gd name="T10" fmla="*/ 4 w 320"/>
                    <a:gd name="T11" fmla="*/ 66 h 240"/>
                    <a:gd name="T12" fmla="*/ 63 w 320"/>
                    <a:gd name="T13" fmla="*/ 10 h 240"/>
                    <a:gd name="T14" fmla="*/ 257 w 320"/>
                    <a:gd name="T15" fmla="*/ 10 h 240"/>
                    <a:gd name="T16" fmla="*/ 317 w 320"/>
                    <a:gd name="T17" fmla="*/ 75 h 240"/>
                    <a:gd name="T18" fmla="*/ 314 w 320"/>
                    <a:gd name="T19" fmla="*/ 143 h 240"/>
                    <a:gd name="T20" fmla="*/ 249 w 320"/>
                    <a:gd name="T21" fmla="*/ 196 h 240"/>
                    <a:gd name="T22" fmla="*/ 188 w 320"/>
                    <a:gd name="T23" fmla="*/ 201 h 240"/>
                    <a:gd name="T24" fmla="*/ 152 w 320"/>
                    <a:gd name="T25" fmla="*/ 214 h 240"/>
                    <a:gd name="T26" fmla="*/ 70 w 320"/>
                    <a:gd name="T27" fmla="*/ 240 h 240"/>
                    <a:gd name="T28" fmla="*/ 152 w 320"/>
                    <a:gd name="T29" fmla="*/ 165 h 240"/>
                    <a:gd name="T30" fmla="*/ 231 w 320"/>
                    <a:gd name="T31" fmla="*/ 160 h 240"/>
                    <a:gd name="T32" fmla="*/ 268 w 320"/>
                    <a:gd name="T33" fmla="*/ 121 h 240"/>
                    <a:gd name="T34" fmla="*/ 268 w 320"/>
                    <a:gd name="T35" fmla="*/ 83 h 240"/>
                    <a:gd name="T36" fmla="*/ 227 w 320"/>
                    <a:gd name="T37" fmla="*/ 41 h 240"/>
                    <a:gd name="T38" fmla="*/ 90 w 320"/>
                    <a:gd name="T39" fmla="*/ 41 h 240"/>
                    <a:gd name="T40" fmla="*/ 48 w 320"/>
                    <a:gd name="T41" fmla="*/ 85 h 240"/>
                    <a:gd name="T42" fmla="*/ 48 w 320"/>
                    <a:gd name="T43" fmla="*/ 120 h 240"/>
                    <a:gd name="T44" fmla="*/ 88 w 320"/>
                    <a:gd name="T45" fmla="*/ 161 h 240"/>
                    <a:gd name="T46" fmla="*/ 152 w 320"/>
                    <a:gd name="T47" fmla="*/ 16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0" h="240">
                      <a:moveTo>
                        <a:pt x="70" y="240"/>
                      </a:moveTo>
                      <a:cubicBezTo>
                        <a:pt x="78" y="229"/>
                        <a:pt x="85" y="220"/>
                        <a:pt x="92" y="210"/>
                      </a:cubicBezTo>
                      <a:cubicBezTo>
                        <a:pt x="97" y="203"/>
                        <a:pt x="97" y="198"/>
                        <a:pt x="87" y="198"/>
                      </a:cubicBezTo>
                      <a:cubicBezTo>
                        <a:pt x="82" y="198"/>
                        <a:pt x="77" y="197"/>
                        <a:pt x="73" y="197"/>
                      </a:cubicBezTo>
                      <a:cubicBezTo>
                        <a:pt x="28" y="191"/>
                        <a:pt x="4" y="166"/>
                        <a:pt x="1" y="121"/>
                      </a:cubicBezTo>
                      <a:cubicBezTo>
                        <a:pt x="0" y="103"/>
                        <a:pt x="0" y="85"/>
                        <a:pt x="4" y="66"/>
                      </a:cubicBezTo>
                      <a:cubicBezTo>
                        <a:pt x="11" y="36"/>
                        <a:pt x="32" y="15"/>
                        <a:pt x="63" y="10"/>
                      </a:cubicBezTo>
                      <a:cubicBezTo>
                        <a:pt x="127" y="0"/>
                        <a:pt x="192" y="0"/>
                        <a:pt x="257" y="10"/>
                      </a:cubicBezTo>
                      <a:cubicBezTo>
                        <a:pt x="291" y="16"/>
                        <a:pt x="310" y="37"/>
                        <a:pt x="317" y="75"/>
                      </a:cubicBezTo>
                      <a:cubicBezTo>
                        <a:pt x="320" y="98"/>
                        <a:pt x="319" y="121"/>
                        <a:pt x="314" y="143"/>
                      </a:cubicBezTo>
                      <a:cubicBezTo>
                        <a:pt x="307" y="173"/>
                        <a:pt x="283" y="192"/>
                        <a:pt x="249" y="196"/>
                      </a:cubicBezTo>
                      <a:cubicBezTo>
                        <a:pt x="229" y="198"/>
                        <a:pt x="209" y="200"/>
                        <a:pt x="188" y="201"/>
                      </a:cubicBezTo>
                      <a:cubicBezTo>
                        <a:pt x="175" y="202"/>
                        <a:pt x="163" y="206"/>
                        <a:pt x="152" y="214"/>
                      </a:cubicBezTo>
                      <a:cubicBezTo>
                        <a:pt x="128" y="231"/>
                        <a:pt x="100" y="236"/>
                        <a:pt x="70" y="240"/>
                      </a:cubicBezTo>
                      <a:close/>
                      <a:moveTo>
                        <a:pt x="152" y="165"/>
                      </a:moveTo>
                      <a:cubicBezTo>
                        <a:pt x="186" y="166"/>
                        <a:pt x="209" y="166"/>
                        <a:pt x="231" y="160"/>
                      </a:cubicBezTo>
                      <a:cubicBezTo>
                        <a:pt x="252" y="155"/>
                        <a:pt x="265" y="142"/>
                        <a:pt x="268" y="121"/>
                      </a:cubicBezTo>
                      <a:cubicBezTo>
                        <a:pt x="270" y="109"/>
                        <a:pt x="270" y="96"/>
                        <a:pt x="268" y="83"/>
                      </a:cubicBezTo>
                      <a:cubicBezTo>
                        <a:pt x="265" y="60"/>
                        <a:pt x="250" y="45"/>
                        <a:pt x="227" y="41"/>
                      </a:cubicBezTo>
                      <a:cubicBezTo>
                        <a:pt x="181" y="35"/>
                        <a:pt x="136" y="34"/>
                        <a:pt x="90" y="41"/>
                      </a:cubicBezTo>
                      <a:cubicBezTo>
                        <a:pt x="65" y="45"/>
                        <a:pt x="51" y="60"/>
                        <a:pt x="48" y="85"/>
                      </a:cubicBezTo>
                      <a:cubicBezTo>
                        <a:pt x="46" y="97"/>
                        <a:pt x="46" y="108"/>
                        <a:pt x="48" y="120"/>
                      </a:cubicBezTo>
                      <a:cubicBezTo>
                        <a:pt x="52" y="143"/>
                        <a:pt x="65" y="156"/>
                        <a:pt x="88" y="161"/>
                      </a:cubicBezTo>
                      <a:cubicBezTo>
                        <a:pt x="113" y="165"/>
                        <a:pt x="138" y="165"/>
                        <a:pt x="152" y="165"/>
                      </a:cubicBezTo>
                      <a:close/>
                    </a:path>
                  </a:pathLst>
                </a:custGeom>
                <a:solidFill>
                  <a:srgbClr val="FB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2"/>
                <p:cNvSpPr>
                  <a:spLocks/>
                </p:cNvSpPr>
                <p:nvPr/>
              </p:nvSpPr>
              <p:spPr bwMode="auto">
                <a:xfrm>
                  <a:off x="1559632" y="3220982"/>
                  <a:ext cx="800024" cy="476941"/>
                </a:xfrm>
                <a:custGeom>
                  <a:avLst/>
                  <a:gdLst>
                    <a:gd name="T0" fmla="*/ 106 w 224"/>
                    <a:gd name="T1" fmla="*/ 131 h 132"/>
                    <a:gd name="T2" fmla="*/ 42 w 224"/>
                    <a:gd name="T3" fmla="*/ 127 h 132"/>
                    <a:gd name="T4" fmla="*/ 2 w 224"/>
                    <a:gd name="T5" fmla="*/ 86 h 132"/>
                    <a:gd name="T6" fmla="*/ 2 w 224"/>
                    <a:gd name="T7" fmla="*/ 51 h 132"/>
                    <a:gd name="T8" fmla="*/ 44 w 224"/>
                    <a:gd name="T9" fmla="*/ 7 h 132"/>
                    <a:gd name="T10" fmla="*/ 181 w 224"/>
                    <a:gd name="T11" fmla="*/ 7 h 132"/>
                    <a:gd name="T12" fmla="*/ 222 w 224"/>
                    <a:gd name="T13" fmla="*/ 49 h 132"/>
                    <a:gd name="T14" fmla="*/ 222 w 224"/>
                    <a:gd name="T15" fmla="*/ 87 h 132"/>
                    <a:gd name="T16" fmla="*/ 185 w 224"/>
                    <a:gd name="T17" fmla="*/ 126 h 132"/>
                    <a:gd name="T18" fmla="*/ 106 w 224"/>
                    <a:gd name="T19"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132">
                      <a:moveTo>
                        <a:pt x="106" y="131"/>
                      </a:moveTo>
                      <a:cubicBezTo>
                        <a:pt x="92" y="131"/>
                        <a:pt x="67" y="131"/>
                        <a:pt x="42" y="127"/>
                      </a:cubicBezTo>
                      <a:cubicBezTo>
                        <a:pt x="19" y="122"/>
                        <a:pt x="6" y="109"/>
                        <a:pt x="2" y="86"/>
                      </a:cubicBezTo>
                      <a:cubicBezTo>
                        <a:pt x="0" y="74"/>
                        <a:pt x="0" y="63"/>
                        <a:pt x="2" y="51"/>
                      </a:cubicBezTo>
                      <a:cubicBezTo>
                        <a:pt x="5" y="26"/>
                        <a:pt x="19" y="11"/>
                        <a:pt x="44" y="7"/>
                      </a:cubicBezTo>
                      <a:cubicBezTo>
                        <a:pt x="90" y="0"/>
                        <a:pt x="135" y="1"/>
                        <a:pt x="181" y="7"/>
                      </a:cubicBezTo>
                      <a:cubicBezTo>
                        <a:pt x="204" y="11"/>
                        <a:pt x="219" y="26"/>
                        <a:pt x="222" y="49"/>
                      </a:cubicBezTo>
                      <a:cubicBezTo>
                        <a:pt x="224" y="62"/>
                        <a:pt x="224" y="75"/>
                        <a:pt x="222" y="87"/>
                      </a:cubicBezTo>
                      <a:cubicBezTo>
                        <a:pt x="219" y="108"/>
                        <a:pt x="206" y="121"/>
                        <a:pt x="185" y="126"/>
                      </a:cubicBezTo>
                      <a:cubicBezTo>
                        <a:pt x="163" y="132"/>
                        <a:pt x="140" y="132"/>
                        <a:pt x="106" y="13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96"/>
              <p:cNvGrpSpPr/>
              <p:nvPr/>
            </p:nvGrpSpPr>
            <p:grpSpPr>
              <a:xfrm>
                <a:off x="10247205" y="3305007"/>
                <a:ext cx="422778" cy="268455"/>
                <a:chOff x="9799637" y="2592327"/>
                <a:chExt cx="465113" cy="295337"/>
              </a:xfrm>
              <a:solidFill>
                <a:schemeClr val="bg1"/>
              </a:solidFill>
            </p:grpSpPr>
            <p:sp>
              <p:nvSpPr>
                <p:cNvPr id="101" name="Freeform 100"/>
                <p:cNvSpPr/>
                <p:nvPr/>
              </p:nvSpPr>
              <p:spPr bwMode="auto">
                <a:xfrm rot="16200000">
                  <a:off x="9725512" y="2666453"/>
                  <a:ext cx="295336" cy="147085"/>
                </a:xfrm>
                <a:custGeom>
                  <a:avLst/>
                  <a:gdLst>
                    <a:gd name="connsiteX0" fmla="*/ 295336 w 295336"/>
                    <a:gd name="connsiteY0" fmla="*/ 50682 h 147085"/>
                    <a:gd name="connsiteX1" fmla="*/ 295336 w 295336"/>
                    <a:gd name="connsiteY1" fmla="*/ 96401 h 147085"/>
                    <a:gd name="connsiteX2" fmla="*/ 200777 w 295336"/>
                    <a:gd name="connsiteY2" fmla="*/ 96401 h 147085"/>
                    <a:gd name="connsiteX3" fmla="*/ 200777 w 295336"/>
                    <a:gd name="connsiteY3" fmla="*/ 147085 h 147085"/>
                    <a:gd name="connsiteX4" fmla="*/ 155058 w 295336"/>
                    <a:gd name="connsiteY4" fmla="*/ 147085 h 147085"/>
                    <a:gd name="connsiteX5" fmla="*/ 155058 w 295336"/>
                    <a:gd name="connsiteY5" fmla="*/ 96401 h 147085"/>
                    <a:gd name="connsiteX6" fmla="*/ 0 w 295336"/>
                    <a:gd name="connsiteY6" fmla="*/ 96401 h 147085"/>
                    <a:gd name="connsiteX7" fmla="*/ 0 w 295336"/>
                    <a:gd name="connsiteY7" fmla="*/ 50682 h 147085"/>
                    <a:gd name="connsiteX8" fmla="*/ 155058 w 295336"/>
                    <a:gd name="connsiteY8" fmla="*/ 50682 h 147085"/>
                    <a:gd name="connsiteX9" fmla="*/ 155058 w 295336"/>
                    <a:gd name="connsiteY9" fmla="*/ 0 h 147085"/>
                    <a:gd name="connsiteX10" fmla="*/ 200777 w 295336"/>
                    <a:gd name="connsiteY10" fmla="*/ 0 h 147085"/>
                    <a:gd name="connsiteX11" fmla="*/ 200777 w 295336"/>
                    <a:gd name="connsiteY11" fmla="*/ 50682 h 1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336" h="147085">
                      <a:moveTo>
                        <a:pt x="295336" y="50682"/>
                      </a:moveTo>
                      <a:lnTo>
                        <a:pt x="295336" y="96401"/>
                      </a:lnTo>
                      <a:lnTo>
                        <a:pt x="200777" y="96401"/>
                      </a:lnTo>
                      <a:lnTo>
                        <a:pt x="200777" y="147085"/>
                      </a:lnTo>
                      <a:lnTo>
                        <a:pt x="155058" y="147085"/>
                      </a:lnTo>
                      <a:lnTo>
                        <a:pt x="155058" y="96401"/>
                      </a:lnTo>
                      <a:lnTo>
                        <a:pt x="0" y="96401"/>
                      </a:lnTo>
                      <a:lnTo>
                        <a:pt x="0" y="50682"/>
                      </a:lnTo>
                      <a:lnTo>
                        <a:pt x="155058" y="50682"/>
                      </a:lnTo>
                      <a:lnTo>
                        <a:pt x="155058" y="0"/>
                      </a:lnTo>
                      <a:lnTo>
                        <a:pt x="200777" y="0"/>
                      </a:lnTo>
                      <a:lnTo>
                        <a:pt x="200777" y="50682"/>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2" name="Freeform 101"/>
                <p:cNvSpPr/>
                <p:nvPr/>
              </p:nvSpPr>
              <p:spPr bwMode="auto">
                <a:xfrm rot="16200000">
                  <a:off x="9884527" y="2666453"/>
                  <a:ext cx="295336" cy="147085"/>
                </a:xfrm>
                <a:custGeom>
                  <a:avLst/>
                  <a:gdLst>
                    <a:gd name="connsiteX0" fmla="*/ 295336 w 295336"/>
                    <a:gd name="connsiteY0" fmla="*/ 50682 h 147085"/>
                    <a:gd name="connsiteX1" fmla="*/ 295336 w 295336"/>
                    <a:gd name="connsiteY1" fmla="*/ 96401 h 147085"/>
                    <a:gd name="connsiteX2" fmla="*/ 118391 w 295336"/>
                    <a:gd name="connsiteY2" fmla="*/ 96401 h 147085"/>
                    <a:gd name="connsiteX3" fmla="*/ 118391 w 295336"/>
                    <a:gd name="connsiteY3" fmla="*/ 147085 h 147085"/>
                    <a:gd name="connsiteX4" fmla="*/ 72672 w 295336"/>
                    <a:gd name="connsiteY4" fmla="*/ 147085 h 147085"/>
                    <a:gd name="connsiteX5" fmla="*/ 72672 w 295336"/>
                    <a:gd name="connsiteY5" fmla="*/ 96401 h 147085"/>
                    <a:gd name="connsiteX6" fmla="*/ 0 w 295336"/>
                    <a:gd name="connsiteY6" fmla="*/ 96401 h 147085"/>
                    <a:gd name="connsiteX7" fmla="*/ 0 w 295336"/>
                    <a:gd name="connsiteY7" fmla="*/ 50682 h 147085"/>
                    <a:gd name="connsiteX8" fmla="*/ 72672 w 295336"/>
                    <a:gd name="connsiteY8" fmla="*/ 50682 h 147085"/>
                    <a:gd name="connsiteX9" fmla="*/ 72672 w 295336"/>
                    <a:gd name="connsiteY9" fmla="*/ 0 h 147085"/>
                    <a:gd name="connsiteX10" fmla="*/ 118391 w 295336"/>
                    <a:gd name="connsiteY10" fmla="*/ 0 h 147085"/>
                    <a:gd name="connsiteX11" fmla="*/ 118391 w 295336"/>
                    <a:gd name="connsiteY11" fmla="*/ 50682 h 14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336" h="147085">
                      <a:moveTo>
                        <a:pt x="295336" y="50682"/>
                      </a:moveTo>
                      <a:lnTo>
                        <a:pt x="295336" y="96401"/>
                      </a:lnTo>
                      <a:lnTo>
                        <a:pt x="118391" y="96401"/>
                      </a:lnTo>
                      <a:lnTo>
                        <a:pt x="118391" y="147085"/>
                      </a:lnTo>
                      <a:lnTo>
                        <a:pt x="72672" y="147085"/>
                      </a:lnTo>
                      <a:lnTo>
                        <a:pt x="72672" y="96401"/>
                      </a:lnTo>
                      <a:lnTo>
                        <a:pt x="0" y="96401"/>
                      </a:lnTo>
                      <a:lnTo>
                        <a:pt x="0" y="50682"/>
                      </a:lnTo>
                      <a:lnTo>
                        <a:pt x="72672" y="50682"/>
                      </a:lnTo>
                      <a:lnTo>
                        <a:pt x="72672" y="0"/>
                      </a:lnTo>
                      <a:lnTo>
                        <a:pt x="118391" y="0"/>
                      </a:lnTo>
                      <a:lnTo>
                        <a:pt x="118391" y="50682"/>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3" name="Freeform 102"/>
                <p:cNvSpPr/>
                <p:nvPr/>
              </p:nvSpPr>
              <p:spPr bwMode="auto">
                <a:xfrm>
                  <a:off x="10117666" y="2592327"/>
                  <a:ext cx="147084" cy="295335"/>
                </a:xfrm>
                <a:custGeom>
                  <a:avLst/>
                  <a:gdLst>
                    <a:gd name="connsiteX0" fmla="*/ 50681 w 147084"/>
                    <a:gd name="connsiteY0" fmla="*/ 0 h 295335"/>
                    <a:gd name="connsiteX1" fmla="*/ 96400 w 147084"/>
                    <a:gd name="connsiteY1" fmla="*/ 0 h 295335"/>
                    <a:gd name="connsiteX2" fmla="*/ 96400 w 147084"/>
                    <a:gd name="connsiteY2" fmla="*/ 40363 h 295335"/>
                    <a:gd name="connsiteX3" fmla="*/ 147084 w 147084"/>
                    <a:gd name="connsiteY3" fmla="*/ 40363 h 295335"/>
                    <a:gd name="connsiteX4" fmla="*/ 147084 w 147084"/>
                    <a:gd name="connsiteY4" fmla="*/ 86082 h 295335"/>
                    <a:gd name="connsiteX5" fmla="*/ 96400 w 147084"/>
                    <a:gd name="connsiteY5" fmla="*/ 86082 h 295335"/>
                    <a:gd name="connsiteX6" fmla="*/ 96400 w 147084"/>
                    <a:gd name="connsiteY6" fmla="*/ 295335 h 295335"/>
                    <a:gd name="connsiteX7" fmla="*/ 50681 w 147084"/>
                    <a:gd name="connsiteY7" fmla="*/ 295335 h 295335"/>
                    <a:gd name="connsiteX8" fmla="*/ 50681 w 147084"/>
                    <a:gd name="connsiteY8" fmla="*/ 86082 h 295335"/>
                    <a:gd name="connsiteX9" fmla="*/ 0 w 147084"/>
                    <a:gd name="connsiteY9" fmla="*/ 86082 h 295335"/>
                    <a:gd name="connsiteX10" fmla="*/ 0 w 147084"/>
                    <a:gd name="connsiteY10" fmla="*/ 40363 h 295335"/>
                    <a:gd name="connsiteX11" fmla="*/ 50681 w 147084"/>
                    <a:gd name="connsiteY11" fmla="*/ 40363 h 2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084" h="295335">
                      <a:moveTo>
                        <a:pt x="50681" y="0"/>
                      </a:moveTo>
                      <a:lnTo>
                        <a:pt x="96400" y="0"/>
                      </a:lnTo>
                      <a:lnTo>
                        <a:pt x="96400" y="40363"/>
                      </a:lnTo>
                      <a:lnTo>
                        <a:pt x="147084" y="40363"/>
                      </a:lnTo>
                      <a:lnTo>
                        <a:pt x="147084" y="86082"/>
                      </a:lnTo>
                      <a:lnTo>
                        <a:pt x="96400" y="86082"/>
                      </a:lnTo>
                      <a:lnTo>
                        <a:pt x="96400" y="295335"/>
                      </a:lnTo>
                      <a:lnTo>
                        <a:pt x="50681" y="295335"/>
                      </a:lnTo>
                      <a:lnTo>
                        <a:pt x="50681" y="86082"/>
                      </a:lnTo>
                      <a:lnTo>
                        <a:pt x="0" y="86082"/>
                      </a:lnTo>
                      <a:lnTo>
                        <a:pt x="0" y="40363"/>
                      </a:lnTo>
                      <a:lnTo>
                        <a:pt x="50681" y="40363"/>
                      </a:lnTo>
                      <a:close/>
                    </a:path>
                  </a:pathLst>
                </a:cu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grpSp>
      <p:grpSp>
        <p:nvGrpSpPr>
          <p:cNvPr id="23" name="Group 22"/>
          <p:cNvGrpSpPr/>
          <p:nvPr/>
        </p:nvGrpSpPr>
        <p:grpSpPr>
          <a:xfrm>
            <a:off x="929957" y="4466134"/>
            <a:ext cx="2926080" cy="1440951"/>
            <a:chOff x="504297" y="3658467"/>
            <a:chExt cx="2926080" cy="1440951"/>
          </a:xfrm>
        </p:grpSpPr>
        <p:sp>
          <p:nvSpPr>
            <p:cNvPr id="24" name="TextBox 23"/>
            <p:cNvSpPr txBox="1"/>
            <p:nvPr/>
          </p:nvSpPr>
          <p:spPr>
            <a:xfrm>
              <a:off x="504297" y="3658467"/>
              <a:ext cx="2926080"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Speech API</a:t>
              </a:r>
            </a:p>
          </p:txBody>
        </p:sp>
        <p:sp>
          <p:nvSpPr>
            <p:cNvPr id="25" name="Rectangle 24"/>
            <p:cNvSpPr/>
            <p:nvPr/>
          </p:nvSpPr>
          <p:spPr>
            <a:xfrm>
              <a:off x="637301" y="4300738"/>
              <a:ext cx="2660073" cy="798680"/>
            </a:xfrm>
            <a:prstGeom prst="rect">
              <a:avLst/>
            </a:prstGeom>
          </p:spPr>
          <p:txBody>
            <a:bodyPr wrap="square">
              <a:spAutoFit/>
            </a:bodyPr>
            <a:lstStyle/>
            <a:p>
              <a:pPr algn="ctr">
                <a:lnSpc>
                  <a:spcPct val="90000"/>
                </a:lnSpc>
                <a:spcAft>
                  <a:spcPts val="600"/>
                </a:spcAft>
              </a:pPr>
              <a:r>
                <a:rPr lang="en-US" sz="1700" dirty="0">
                  <a:solidFill>
                    <a:schemeClr val="accent6"/>
                  </a:solidFill>
                </a:rPr>
                <a:t>Convert speech to text and back again, and understand its intent</a:t>
              </a:r>
            </a:p>
          </p:txBody>
        </p:sp>
      </p:grpSp>
      <p:grpSp>
        <p:nvGrpSpPr>
          <p:cNvPr id="26" name="Group 25"/>
          <p:cNvGrpSpPr/>
          <p:nvPr/>
        </p:nvGrpSpPr>
        <p:grpSpPr>
          <a:xfrm>
            <a:off x="4603621" y="4466134"/>
            <a:ext cx="3218688" cy="1205502"/>
            <a:chOff x="3147784" y="3658467"/>
            <a:chExt cx="3218688" cy="1205502"/>
          </a:xfrm>
        </p:grpSpPr>
        <p:sp>
          <p:nvSpPr>
            <p:cNvPr id="27" name="TextBox 26"/>
            <p:cNvSpPr txBox="1"/>
            <p:nvPr/>
          </p:nvSpPr>
          <p:spPr>
            <a:xfrm>
              <a:off x="3147784" y="3658467"/>
              <a:ext cx="3218688" cy="5724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Speaker Recognition API</a:t>
              </a:r>
            </a:p>
          </p:txBody>
        </p:sp>
        <p:sp>
          <p:nvSpPr>
            <p:cNvPr id="28" name="Rectangle 27"/>
            <p:cNvSpPr/>
            <p:nvPr/>
          </p:nvSpPr>
          <p:spPr>
            <a:xfrm>
              <a:off x="3427092" y="4300738"/>
              <a:ext cx="2660073" cy="563231"/>
            </a:xfrm>
            <a:prstGeom prst="rect">
              <a:avLst/>
            </a:prstGeom>
          </p:spPr>
          <p:txBody>
            <a:bodyPr wrap="square">
              <a:spAutoFit/>
            </a:bodyPr>
            <a:lstStyle/>
            <a:p>
              <a:pPr algn="ctr">
                <a:lnSpc>
                  <a:spcPct val="90000"/>
                </a:lnSpc>
                <a:spcAft>
                  <a:spcPts val="600"/>
                </a:spcAft>
              </a:pPr>
              <a:r>
                <a:rPr lang="en-US" sz="1700" dirty="0">
                  <a:solidFill>
                    <a:schemeClr val="accent6"/>
                  </a:solidFill>
                </a:rPr>
                <a:t>Give your app the ability to know who's talking</a:t>
              </a:r>
            </a:p>
          </p:txBody>
        </p:sp>
      </p:grpSp>
      <p:grpSp>
        <p:nvGrpSpPr>
          <p:cNvPr id="29" name="Group 28"/>
          <p:cNvGrpSpPr/>
          <p:nvPr/>
        </p:nvGrpSpPr>
        <p:grpSpPr>
          <a:xfrm>
            <a:off x="8580437" y="4327635"/>
            <a:ext cx="2926080" cy="1579450"/>
            <a:chOff x="6083879" y="3519968"/>
            <a:chExt cx="2926080" cy="1579450"/>
          </a:xfrm>
        </p:grpSpPr>
        <p:sp>
          <p:nvSpPr>
            <p:cNvPr id="30" name="TextBox 29"/>
            <p:cNvSpPr txBox="1"/>
            <p:nvPr/>
          </p:nvSpPr>
          <p:spPr>
            <a:xfrm>
              <a:off x="6083879" y="3519968"/>
              <a:ext cx="2926080"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Custom Recognition Intelligent Service</a:t>
              </a:r>
            </a:p>
          </p:txBody>
        </p:sp>
        <p:sp>
          <p:nvSpPr>
            <p:cNvPr id="31" name="Rectangle 30"/>
            <p:cNvSpPr/>
            <p:nvPr/>
          </p:nvSpPr>
          <p:spPr>
            <a:xfrm>
              <a:off x="6216883" y="4300738"/>
              <a:ext cx="2660073" cy="798680"/>
            </a:xfrm>
            <a:prstGeom prst="rect">
              <a:avLst/>
            </a:prstGeom>
          </p:spPr>
          <p:txBody>
            <a:bodyPr wrap="square">
              <a:spAutoFit/>
            </a:bodyPr>
            <a:lstStyle/>
            <a:p>
              <a:pPr algn="ctr">
                <a:lnSpc>
                  <a:spcPct val="90000"/>
                </a:lnSpc>
                <a:spcAft>
                  <a:spcPts val="600"/>
                </a:spcAft>
              </a:pPr>
              <a:r>
                <a:rPr lang="en-US" sz="1700" dirty="0">
                  <a:solidFill>
                    <a:schemeClr val="accent6"/>
                  </a:solidFill>
                </a:rPr>
                <a:t>Fine-tune speech recognition for anyone, anywhere</a:t>
              </a:r>
            </a:p>
          </p:txBody>
        </p:sp>
      </p:grpSp>
    </p:spTree>
    <p:extLst>
      <p:ext uri="{BB962C8B-B14F-4D97-AF65-F5344CB8AC3E}">
        <p14:creationId xmlns:p14="http://schemas.microsoft.com/office/powerpoint/2010/main" val="51136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300"/>
                                        <p:tgtEl>
                                          <p:spTgt spid="7"/>
                                        </p:tgtEl>
                                      </p:cBhvr>
                                    </p:animEffect>
                                    <p:anim calcmode="lin" valueType="num">
                                      <p:cBhvr>
                                        <p:cTn id="7" dur="300"/>
                                        <p:tgtEl>
                                          <p:spTgt spid="7"/>
                                        </p:tgtEl>
                                        <p:attrNameLst>
                                          <p:attrName>ppt_x</p:attrName>
                                        </p:attrNameLst>
                                      </p:cBhvr>
                                      <p:tavLst>
                                        <p:tav tm="0">
                                          <p:val>
                                            <p:strVal val="ppt_x"/>
                                          </p:val>
                                        </p:tav>
                                        <p:tav tm="100000">
                                          <p:val>
                                            <p:strVal val="ppt_x"/>
                                          </p:val>
                                        </p:tav>
                                      </p:tavLst>
                                    </p:anim>
                                    <p:anim calcmode="lin" valueType="num">
                                      <p:cBhvr>
                                        <p:cTn id="8" dur="300"/>
                                        <p:tgtEl>
                                          <p:spTgt spid="7"/>
                                        </p:tgtEl>
                                        <p:attrNameLst>
                                          <p:attrName>ppt_y</p:attrName>
                                        </p:attrNameLst>
                                      </p:cBhvr>
                                      <p:tavLst>
                                        <p:tav tm="0">
                                          <p:val>
                                            <p:strVal val="ppt_y"/>
                                          </p:val>
                                        </p:tav>
                                        <p:tav tm="100000">
                                          <p:val>
                                            <p:strVal val="ppt_y+.1"/>
                                          </p:val>
                                        </p:tav>
                                      </p:tavLst>
                                    </p:anim>
                                    <p:set>
                                      <p:cBhvr>
                                        <p:cTn id="9" dur="1" fill="hold">
                                          <p:stCondLst>
                                            <p:cond delay="299"/>
                                          </p:stCondLst>
                                        </p:cTn>
                                        <p:tgtEl>
                                          <p:spTgt spid="7"/>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47" presetClass="entr" presetSubtype="0" fill="hold" nodeType="with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300"/>
                                        <p:tgtEl>
                                          <p:spTgt spid="23"/>
                                        </p:tgtEl>
                                      </p:cBhvr>
                                    </p:animEffect>
                                    <p:anim calcmode="lin" valueType="num">
                                      <p:cBhvr>
                                        <p:cTn id="23" dur="300" fill="hold"/>
                                        <p:tgtEl>
                                          <p:spTgt spid="23"/>
                                        </p:tgtEl>
                                        <p:attrNameLst>
                                          <p:attrName>ppt_x</p:attrName>
                                        </p:attrNameLst>
                                      </p:cBhvr>
                                      <p:tavLst>
                                        <p:tav tm="0">
                                          <p:val>
                                            <p:strVal val="#ppt_x"/>
                                          </p:val>
                                        </p:tav>
                                        <p:tav tm="100000">
                                          <p:val>
                                            <p:strVal val="#ppt_x"/>
                                          </p:val>
                                        </p:tav>
                                      </p:tavLst>
                                    </p:anim>
                                    <p:anim calcmode="lin" valueType="num">
                                      <p:cBhvr>
                                        <p:cTn id="24" dur="3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cTn>
                              </p:par>
                              <p:par>
                                <p:cTn id="30" presetID="47" presetClass="entr" presetSubtype="0" fill="hold" nodeType="with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300"/>
                                        <p:tgtEl>
                                          <p:spTgt spid="26"/>
                                        </p:tgtEl>
                                      </p:cBhvr>
                                    </p:animEffect>
                                    <p:anim calcmode="lin" valueType="num">
                                      <p:cBhvr>
                                        <p:cTn id="33" dur="300" fill="hold"/>
                                        <p:tgtEl>
                                          <p:spTgt spid="26"/>
                                        </p:tgtEl>
                                        <p:attrNameLst>
                                          <p:attrName>ppt_x</p:attrName>
                                        </p:attrNameLst>
                                      </p:cBhvr>
                                      <p:tavLst>
                                        <p:tav tm="0">
                                          <p:val>
                                            <p:strVal val="#ppt_x"/>
                                          </p:val>
                                        </p:tav>
                                        <p:tav tm="100000">
                                          <p:val>
                                            <p:strVal val="#ppt_x"/>
                                          </p:val>
                                        </p:tav>
                                      </p:tavLst>
                                    </p:anim>
                                    <p:anim calcmode="lin" valueType="num">
                                      <p:cBhvr>
                                        <p:cTn id="34" dur="3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par>
                                <p:cTn id="40" presetID="47" presetClass="entr" presetSubtype="0" fill="hold" nodeType="withEffect">
                                  <p:stCondLst>
                                    <p:cond delay="25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300"/>
                                        <p:tgtEl>
                                          <p:spTgt spid="29"/>
                                        </p:tgtEl>
                                      </p:cBhvr>
                                    </p:animEffect>
                                    <p:anim calcmode="lin" valueType="num">
                                      <p:cBhvr>
                                        <p:cTn id="43" dur="300" fill="hold"/>
                                        <p:tgtEl>
                                          <p:spTgt spid="29"/>
                                        </p:tgtEl>
                                        <p:attrNameLst>
                                          <p:attrName>ppt_x</p:attrName>
                                        </p:attrNameLst>
                                      </p:cBhvr>
                                      <p:tavLst>
                                        <p:tav tm="0">
                                          <p:val>
                                            <p:strVal val="#ppt_x"/>
                                          </p:val>
                                        </p:tav>
                                        <p:tav tm="100000">
                                          <p:val>
                                            <p:strVal val="#ppt_x"/>
                                          </p:val>
                                        </p:tav>
                                      </p:tavLst>
                                    </p:anim>
                                    <p:anim calcmode="lin" valueType="num">
                                      <p:cBhvr>
                                        <p:cTn id="44" dur="3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Rectangle 86"/>
          <p:cNvSpPr/>
          <p:nvPr/>
        </p:nvSpPr>
        <p:spPr>
          <a:xfrm>
            <a:off x="0" y="0"/>
            <a:ext cx="12436475"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588290" y="364664"/>
            <a:ext cx="3259886" cy="770398"/>
            <a:chOff x="1174755" y="1701746"/>
            <a:chExt cx="3259886" cy="770398"/>
          </a:xfrm>
        </p:grpSpPr>
        <p:sp>
          <p:nvSpPr>
            <p:cNvPr id="92" name="Rectangle 91"/>
            <p:cNvSpPr/>
            <p:nvPr/>
          </p:nvSpPr>
          <p:spPr>
            <a:xfrm>
              <a:off x="1931486" y="1701746"/>
              <a:ext cx="2503155" cy="769441"/>
            </a:xfrm>
            <a:prstGeom prst="rect">
              <a:avLst/>
            </a:prstGeom>
            <a:noFill/>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Speech</a:t>
              </a:r>
            </a:p>
          </p:txBody>
        </p:sp>
        <p:sp>
          <p:nvSpPr>
            <p:cNvPr id="91" name="Freeform 18"/>
            <p:cNvSpPr>
              <a:spLocks noChangeAspect="1"/>
            </p:cNvSpPr>
            <p:nvPr/>
          </p:nvSpPr>
          <p:spPr bwMode="auto">
            <a:xfrm>
              <a:off x="1174755" y="1820147"/>
              <a:ext cx="744295" cy="651997"/>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nvGrpSpPr>
          <p:cNvPr id="66" name="Group 65"/>
          <p:cNvGrpSpPr/>
          <p:nvPr/>
        </p:nvGrpSpPr>
        <p:grpSpPr>
          <a:xfrm>
            <a:off x="10255831" y="2704728"/>
            <a:ext cx="1600200" cy="1600200"/>
            <a:chOff x="10270699" y="2704728"/>
            <a:chExt cx="1600200" cy="1600200"/>
          </a:xfrm>
        </p:grpSpPr>
        <p:sp>
          <p:nvSpPr>
            <p:cNvPr id="67" name="Rectangle 66"/>
            <p:cNvSpPr/>
            <p:nvPr/>
          </p:nvSpPr>
          <p:spPr>
            <a:xfrm>
              <a:off x="10270699" y="2704728"/>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10574049" y="2901004"/>
              <a:ext cx="993502" cy="1207648"/>
              <a:chOff x="10574049" y="2901004"/>
              <a:chExt cx="993502" cy="1207648"/>
            </a:xfrm>
          </p:grpSpPr>
          <p:grpSp>
            <p:nvGrpSpPr>
              <p:cNvPr id="69" name="Group 68"/>
              <p:cNvGrpSpPr/>
              <p:nvPr/>
            </p:nvGrpSpPr>
            <p:grpSpPr>
              <a:xfrm>
                <a:off x="10574049" y="2901004"/>
                <a:ext cx="993502" cy="1207648"/>
                <a:chOff x="1127084" y="3139548"/>
                <a:chExt cx="851767" cy="1035364"/>
              </a:xfrm>
            </p:grpSpPr>
            <p:sp>
              <p:nvSpPr>
                <p:cNvPr id="71" name="Freeform 41"/>
                <p:cNvSpPr>
                  <a:spLocks noEditPoints="1"/>
                </p:cNvSpPr>
                <p:nvPr/>
              </p:nvSpPr>
              <p:spPr bwMode="auto">
                <a:xfrm>
                  <a:off x="1127084" y="3139548"/>
                  <a:ext cx="851767" cy="1035364"/>
                </a:xfrm>
                <a:custGeom>
                  <a:avLst/>
                  <a:gdLst>
                    <a:gd name="T0" fmla="*/ 237 w 273"/>
                    <a:gd name="T1" fmla="*/ 54 h 332"/>
                    <a:gd name="T2" fmla="*/ 54 w 273"/>
                    <a:gd name="T3" fmla="*/ 58 h 332"/>
                    <a:gd name="T4" fmla="*/ 55 w 273"/>
                    <a:gd name="T5" fmla="*/ 203 h 332"/>
                    <a:gd name="T6" fmla="*/ 98 w 273"/>
                    <a:gd name="T7" fmla="*/ 235 h 332"/>
                    <a:gd name="T8" fmla="*/ 63 w 273"/>
                    <a:gd name="T9" fmla="*/ 261 h 332"/>
                    <a:gd name="T10" fmla="*/ 15 w 273"/>
                    <a:gd name="T11" fmla="*/ 281 h 332"/>
                    <a:gd name="T12" fmla="*/ 6 w 273"/>
                    <a:gd name="T13" fmla="*/ 315 h 332"/>
                    <a:gd name="T14" fmla="*/ 20 w 273"/>
                    <a:gd name="T15" fmla="*/ 322 h 332"/>
                    <a:gd name="T16" fmla="*/ 216 w 273"/>
                    <a:gd name="T17" fmla="*/ 250 h 332"/>
                    <a:gd name="T18" fmla="*/ 258 w 273"/>
                    <a:gd name="T19" fmla="*/ 182 h 332"/>
                    <a:gd name="T20" fmla="*/ 237 w 273"/>
                    <a:gd name="T21" fmla="*/ 54 h 332"/>
                    <a:gd name="T22" fmla="*/ 149 w 273"/>
                    <a:gd name="T23" fmla="*/ 209 h 332"/>
                    <a:gd name="T24" fmla="*/ 76 w 273"/>
                    <a:gd name="T25" fmla="*/ 160 h 332"/>
                    <a:gd name="T26" fmla="*/ 86 w 273"/>
                    <a:gd name="T27" fmla="*/ 82 h 332"/>
                    <a:gd name="T28" fmla="*/ 96 w 273"/>
                    <a:gd name="T29" fmla="*/ 72 h 332"/>
                    <a:gd name="T30" fmla="*/ 149 w 273"/>
                    <a:gd name="T31" fmla="*/ 51 h 332"/>
                    <a:gd name="T32" fmla="*/ 228 w 273"/>
                    <a:gd name="T33" fmla="*/ 130 h 332"/>
                    <a:gd name="T34" fmla="*/ 149 w 273"/>
                    <a:gd name="T35"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332">
                      <a:moveTo>
                        <a:pt x="237" y="54"/>
                      </a:moveTo>
                      <a:cubicBezTo>
                        <a:pt x="189" y="0"/>
                        <a:pt x="101" y="2"/>
                        <a:pt x="54" y="58"/>
                      </a:cubicBezTo>
                      <a:cubicBezTo>
                        <a:pt x="19" y="100"/>
                        <a:pt x="19" y="161"/>
                        <a:pt x="55" y="203"/>
                      </a:cubicBezTo>
                      <a:cubicBezTo>
                        <a:pt x="67" y="217"/>
                        <a:pt x="81" y="226"/>
                        <a:pt x="98" y="235"/>
                      </a:cubicBezTo>
                      <a:cubicBezTo>
                        <a:pt x="87" y="248"/>
                        <a:pt x="76" y="256"/>
                        <a:pt x="63" y="261"/>
                      </a:cubicBezTo>
                      <a:cubicBezTo>
                        <a:pt x="47" y="268"/>
                        <a:pt x="31" y="274"/>
                        <a:pt x="15" y="281"/>
                      </a:cubicBezTo>
                      <a:cubicBezTo>
                        <a:pt x="0" y="287"/>
                        <a:pt x="7" y="303"/>
                        <a:pt x="6" y="315"/>
                      </a:cubicBezTo>
                      <a:cubicBezTo>
                        <a:pt x="5" y="324"/>
                        <a:pt x="14" y="321"/>
                        <a:pt x="20" y="322"/>
                      </a:cubicBezTo>
                      <a:cubicBezTo>
                        <a:pt x="95" y="332"/>
                        <a:pt x="159" y="304"/>
                        <a:pt x="216" y="250"/>
                      </a:cubicBezTo>
                      <a:cubicBezTo>
                        <a:pt x="235" y="232"/>
                        <a:pt x="250" y="209"/>
                        <a:pt x="258" y="182"/>
                      </a:cubicBezTo>
                      <a:cubicBezTo>
                        <a:pt x="273" y="135"/>
                        <a:pt x="270" y="91"/>
                        <a:pt x="237" y="54"/>
                      </a:cubicBezTo>
                      <a:close/>
                      <a:moveTo>
                        <a:pt x="149" y="209"/>
                      </a:moveTo>
                      <a:cubicBezTo>
                        <a:pt x="116" y="209"/>
                        <a:pt x="88" y="189"/>
                        <a:pt x="76" y="160"/>
                      </a:cubicBezTo>
                      <a:cubicBezTo>
                        <a:pt x="64" y="135"/>
                        <a:pt x="67" y="105"/>
                        <a:pt x="86" y="82"/>
                      </a:cubicBezTo>
                      <a:cubicBezTo>
                        <a:pt x="89" y="78"/>
                        <a:pt x="92" y="75"/>
                        <a:pt x="96" y="72"/>
                      </a:cubicBezTo>
                      <a:cubicBezTo>
                        <a:pt x="110" y="59"/>
                        <a:pt x="129" y="51"/>
                        <a:pt x="149" y="51"/>
                      </a:cubicBezTo>
                      <a:cubicBezTo>
                        <a:pt x="193" y="51"/>
                        <a:pt x="228" y="86"/>
                        <a:pt x="228" y="130"/>
                      </a:cubicBezTo>
                      <a:cubicBezTo>
                        <a:pt x="228" y="174"/>
                        <a:pt x="193" y="209"/>
                        <a:pt x="149" y="209"/>
                      </a:cubicBezTo>
                      <a:close/>
                    </a:path>
                  </a:pathLst>
                </a:custGeom>
                <a:solidFill>
                  <a:srgbClr val="FB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42"/>
                <p:cNvSpPr>
                  <a:spLocks/>
                </p:cNvSpPr>
                <p:nvPr/>
              </p:nvSpPr>
              <p:spPr bwMode="auto">
                <a:xfrm>
                  <a:off x="1325730" y="3299066"/>
                  <a:ext cx="511662" cy="493604"/>
                </a:xfrm>
                <a:custGeom>
                  <a:avLst/>
                  <a:gdLst>
                    <a:gd name="T0" fmla="*/ 14 w 164"/>
                    <a:gd name="T1" fmla="*/ 113 h 158"/>
                    <a:gd name="T2" fmla="*/ 12 w 164"/>
                    <a:gd name="T3" fmla="*/ 109 h 158"/>
                    <a:gd name="T4" fmla="*/ 85 w 164"/>
                    <a:gd name="T5" fmla="*/ 158 h 158"/>
                    <a:gd name="T6" fmla="*/ 164 w 164"/>
                    <a:gd name="T7" fmla="*/ 79 h 158"/>
                    <a:gd name="T8" fmla="*/ 85 w 164"/>
                    <a:gd name="T9" fmla="*/ 0 h 158"/>
                    <a:gd name="T10" fmla="*/ 32 w 164"/>
                    <a:gd name="T11" fmla="*/ 21 h 158"/>
                    <a:gd name="T12" fmla="*/ 32 w 164"/>
                    <a:gd name="T13" fmla="*/ 21 h 158"/>
                    <a:gd name="T14" fmla="*/ 22 w 164"/>
                    <a:gd name="T15" fmla="*/ 31 h 158"/>
                    <a:gd name="T16" fmla="*/ 12 w 164"/>
                    <a:gd name="T1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58">
                      <a:moveTo>
                        <a:pt x="14" y="113"/>
                      </a:moveTo>
                      <a:cubicBezTo>
                        <a:pt x="13" y="112"/>
                        <a:pt x="13" y="111"/>
                        <a:pt x="12" y="109"/>
                      </a:cubicBezTo>
                      <a:cubicBezTo>
                        <a:pt x="24" y="138"/>
                        <a:pt x="52" y="158"/>
                        <a:pt x="85" y="158"/>
                      </a:cubicBezTo>
                      <a:cubicBezTo>
                        <a:pt x="129" y="158"/>
                        <a:pt x="164" y="123"/>
                        <a:pt x="164" y="79"/>
                      </a:cubicBezTo>
                      <a:cubicBezTo>
                        <a:pt x="164" y="35"/>
                        <a:pt x="129" y="0"/>
                        <a:pt x="85" y="0"/>
                      </a:cubicBezTo>
                      <a:cubicBezTo>
                        <a:pt x="65" y="0"/>
                        <a:pt x="46" y="8"/>
                        <a:pt x="32" y="21"/>
                      </a:cubicBezTo>
                      <a:cubicBezTo>
                        <a:pt x="32" y="21"/>
                        <a:pt x="32" y="21"/>
                        <a:pt x="32" y="21"/>
                      </a:cubicBezTo>
                      <a:cubicBezTo>
                        <a:pt x="28" y="24"/>
                        <a:pt x="25" y="27"/>
                        <a:pt x="22" y="31"/>
                      </a:cubicBezTo>
                      <a:cubicBezTo>
                        <a:pt x="3" y="54"/>
                        <a:pt x="0" y="84"/>
                        <a:pt x="12" y="109"/>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0" name="Freeform 5"/>
              <p:cNvSpPr>
                <a:spLocks noEditPoints="1"/>
              </p:cNvSpPr>
              <p:nvPr/>
            </p:nvSpPr>
            <p:spPr bwMode="auto">
              <a:xfrm>
                <a:off x="10955678" y="3195474"/>
                <a:ext cx="317845" cy="340782"/>
              </a:xfrm>
              <a:custGeom>
                <a:avLst/>
                <a:gdLst>
                  <a:gd name="T0" fmla="*/ 39 w 79"/>
                  <a:gd name="T1" fmla="*/ 84 h 85"/>
                  <a:gd name="T2" fmla="*/ 10 w 79"/>
                  <a:gd name="T3" fmla="*/ 84 h 85"/>
                  <a:gd name="T4" fmla="*/ 5 w 79"/>
                  <a:gd name="T5" fmla="*/ 82 h 85"/>
                  <a:gd name="T6" fmla="*/ 4 w 79"/>
                  <a:gd name="T7" fmla="*/ 62 h 85"/>
                  <a:gd name="T8" fmla="*/ 22 w 79"/>
                  <a:gd name="T9" fmla="*/ 27 h 85"/>
                  <a:gd name="T10" fmla="*/ 24 w 79"/>
                  <a:gd name="T11" fmla="*/ 10 h 85"/>
                  <a:gd name="T12" fmla="*/ 22 w 79"/>
                  <a:gd name="T13" fmla="*/ 9 h 85"/>
                  <a:gd name="T14" fmla="*/ 19 w 79"/>
                  <a:gd name="T15" fmla="*/ 8 h 85"/>
                  <a:gd name="T16" fmla="*/ 19 w 79"/>
                  <a:gd name="T17" fmla="*/ 0 h 85"/>
                  <a:gd name="T18" fmla="*/ 21 w 79"/>
                  <a:gd name="T19" fmla="*/ 0 h 85"/>
                  <a:gd name="T20" fmla="*/ 57 w 79"/>
                  <a:gd name="T21" fmla="*/ 0 h 85"/>
                  <a:gd name="T22" fmla="*/ 60 w 79"/>
                  <a:gd name="T23" fmla="*/ 3 h 85"/>
                  <a:gd name="T24" fmla="*/ 60 w 79"/>
                  <a:gd name="T25" fmla="*/ 7 h 85"/>
                  <a:gd name="T26" fmla="*/ 57 w 79"/>
                  <a:gd name="T27" fmla="*/ 9 h 85"/>
                  <a:gd name="T28" fmla="*/ 55 w 79"/>
                  <a:gd name="T29" fmla="*/ 12 h 85"/>
                  <a:gd name="T30" fmla="*/ 60 w 79"/>
                  <a:gd name="T31" fmla="*/ 33 h 85"/>
                  <a:gd name="T32" fmla="*/ 78 w 79"/>
                  <a:gd name="T33" fmla="*/ 69 h 85"/>
                  <a:gd name="T34" fmla="*/ 77 w 79"/>
                  <a:gd name="T35" fmla="*/ 75 h 85"/>
                  <a:gd name="T36" fmla="*/ 62 w 79"/>
                  <a:gd name="T37" fmla="*/ 84 h 85"/>
                  <a:gd name="T38" fmla="*/ 39 w 79"/>
                  <a:gd name="T39" fmla="*/ 84 h 85"/>
                  <a:gd name="T40" fmla="*/ 34 w 79"/>
                  <a:gd name="T41" fmla="*/ 19 h 85"/>
                  <a:gd name="T42" fmla="*/ 30 w 79"/>
                  <a:gd name="T43" fmla="*/ 33 h 85"/>
                  <a:gd name="T44" fmla="*/ 11 w 79"/>
                  <a:gd name="T45" fmla="*/ 69 h 85"/>
                  <a:gd name="T46" fmla="*/ 14 w 79"/>
                  <a:gd name="T47" fmla="*/ 74 h 85"/>
                  <a:gd name="T48" fmla="*/ 18 w 79"/>
                  <a:gd name="T49" fmla="*/ 72 h 85"/>
                  <a:gd name="T50" fmla="*/ 31 w 79"/>
                  <a:gd name="T51" fmla="*/ 46 h 85"/>
                  <a:gd name="T52" fmla="*/ 47 w 79"/>
                  <a:gd name="T53" fmla="*/ 36 h 85"/>
                  <a:gd name="T54" fmla="*/ 49 w 79"/>
                  <a:gd name="T55" fmla="*/ 33 h 85"/>
                  <a:gd name="T56" fmla="*/ 45 w 79"/>
                  <a:gd name="T57" fmla="*/ 17 h 85"/>
                  <a:gd name="T58" fmla="*/ 46 w 79"/>
                  <a:gd name="T59" fmla="*/ 12 h 85"/>
                  <a:gd name="T60" fmla="*/ 43 w 79"/>
                  <a:gd name="T61" fmla="*/ 9 h 85"/>
                  <a:gd name="T62" fmla="*/ 34 w 79"/>
                  <a:gd name="T63" fmla="*/ 1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85">
                    <a:moveTo>
                      <a:pt x="39" y="84"/>
                    </a:moveTo>
                    <a:cubicBezTo>
                      <a:pt x="30" y="84"/>
                      <a:pt x="20" y="84"/>
                      <a:pt x="10" y="84"/>
                    </a:cubicBezTo>
                    <a:cubicBezTo>
                      <a:pt x="8" y="84"/>
                      <a:pt x="7" y="83"/>
                      <a:pt x="5" y="82"/>
                    </a:cubicBezTo>
                    <a:cubicBezTo>
                      <a:pt x="0" y="75"/>
                      <a:pt x="0" y="69"/>
                      <a:pt x="4" y="62"/>
                    </a:cubicBezTo>
                    <a:cubicBezTo>
                      <a:pt x="11" y="51"/>
                      <a:pt x="17" y="39"/>
                      <a:pt x="22" y="27"/>
                    </a:cubicBezTo>
                    <a:cubicBezTo>
                      <a:pt x="25" y="21"/>
                      <a:pt x="23" y="16"/>
                      <a:pt x="24" y="10"/>
                    </a:cubicBezTo>
                    <a:cubicBezTo>
                      <a:pt x="24" y="9"/>
                      <a:pt x="23" y="9"/>
                      <a:pt x="22" y="9"/>
                    </a:cubicBezTo>
                    <a:cubicBezTo>
                      <a:pt x="21" y="9"/>
                      <a:pt x="19" y="10"/>
                      <a:pt x="19" y="8"/>
                    </a:cubicBezTo>
                    <a:cubicBezTo>
                      <a:pt x="19" y="6"/>
                      <a:pt x="19" y="3"/>
                      <a:pt x="19" y="0"/>
                    </a:cubicBezTo>
                    <a:cubicBezTo>
                      <a:pt x="19" y="0"/>
                      <a:pt x="21" y="0"/>
                      <a:pt x="21" y="0"/>
                    </a:cubicBezTo>
                    <a:cubicBezTo>
                      <a:pt x="33" y="0"/>
                      <a:pt x="45" y="0"/>
                      <a:pt x="57" y="0"/>
                    </a:cubicBezTo>
                    <a:cubicBezTo>
                      <a:pt x="59" y="0"/>
                      <a:pt x="60" y="1"/>
                      <a:pt x="60" y="3"/>
                    </a:cubicBezTo>
                    <a:cubicBezTo>
                      <a:pt x="60" y="4"/>
                      <a:pt x="60" y="5"/>
                      <a:pt x="60" y="7"/>
                    </a:cubicBezTo>
                    <a:cubicBezTo>
                      <a:pt x="60" y="9"/>
                      <a:pt x="60" y="10"/>
                      <a:pt x="57" y="9"/>
                    </a:cubicBezTo>
                    <a:cubicBezTo>
                      <a:pt x="55" y="9"/>
                      <a:pt x="55" y="10"/>
                      <a:pt x="55" y="12"/>
                    </a:cubicBezTo>
                    <a:cubicBezTo>
                      <a:pt x="54" y="20"/>
                      <a:pt x="56" y="26"/>
                      <a:pt x="60" y="33"/>
                    </a:cubicBezTo>
                    <a:cubicBezTo>
                      <a:pt x="66" y="45"/>
                      <a:pt x="72" y="57"/>
                      <a:pt x="78" y="69"/>
                    </a:cubicBezTo>
                    <a:cubicBezTo>
                      <a:pt x="79" y="71"/>
                      <a:pt x="78" y="73"/>
                      <a:pt x="77" y="75"/>
                    </a:cubicBezTo>
                    <a:cubicBezTo>
                      <a:pt x="74" y="83"/>
                      <a:pt x="69" y="85"/>
                      <a:pt x="62" y="84"/>
                    </a:cubicBezTo>
                    <a:cubicBezTo>
                      <a:pt x="54" y="84"/>
                      <a:pt x="47" y="84"/>
                      <a:pt x="39" y="84"/>
                    </a:cubicBezTo>
                    <a:close/>
                    <a:moveTo>
                      <a:pt x="34" y="19"/>
                    </a:moveTo>
                    <a:cubicBezTo>
                      <a:pt x="35" y="24"/>
                      <a:pt x="33" y="28"/>
                      <a:pt x="30" y="33"/>
                    </a:cubicBezTo>
                    <a:cubicBezTo>
                      <a:pt x="24" y="45"/>
                      <a:pt x="17" y="57"/>
                      <a:pt x="11" y="69"/>
                    </a:cubicBezTo>
                    <a:cubicBezTo>
                      <a:pt x="9" y="72"/>
                      <a:pt x="10" y="74"/>
                      <a:pt x="14" y="74"/>
                    </a:cubicBezTo>
                    <a:cubicBezTo>
                      <a:pt x="16" y="74"/>
                      <a:pt x="17" y="74"/>
                      <a:pt x="18" y="72"/>
                    </a:cubicBezTo>
                    <a:cubicBezTo>
                      <a:pt x="22" y="63"/>
                      <a:pt x="27" y="55"/>
                      <a:pt x="31" y="46"/>
                    </a:cubicBezTo>
                    <a:cubicBezTo>
                      <a:pt x="34" y="38"/>
                      <a:pt x="38" y="34"/>
                      <a:pt x="47" y="36"/>
                    </a:cubicBezTo>
                    <a:cubicBezTo>
                      <a:pt x="50" y="36"/>
                      <a:pt x="50" y="35"/>
                      <a:pt x="49" y="33"/>
                    </a:cubicBezTo>
                    <a:cubicBezTo>
                      <a:pt x="46" y="28"/>
                      <a:pt x="45" y="23"/>
                      <a:pt x="45" y="17"/>
                    </a:cubicBezTo>
                    <a:cubicBezTo>
                      <a:pt x="46" y="16"/>
                      <a:pt x="45" y="14"/>
                      <a:pt x="46" y="12"/>
                    </a:cubicBezTo>
                    <a:cubicBezTo>
                      <a:pt x="46" y="10"/>
                      <a:pt x="45" y="10"/>
                      <a:pt x="43" y="9"/>
                    </a:cubicBezTo>
                    <a:cubicBezTo>
                      <a:pt x="34" y="9"/>
                      <a:pt x="34" y="9"/>
                      <a:pt x="3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286494" y="4327635"/>
            <a:ext cx="2198407" cy="1579450"/>
            <a:chOff x="301362" y="4327635"/>
            <a:chExt cx="2198407" cy="1579450"/>
          </a:xfrm>
        </p:grpSpPr>
        <p:sp>
          <p:nvSpPr>
            <p:cNvPr id="22" name="TextBox 21"/>
            <p:cNvSpPr txBox="1"/>
            <p:nvPr/>
          </p:nvSpPr>
          <p:spPr>
            <a:xfrm>
              <a:off x="301362" y="4327635"/>
              <a:ext cx="2198407"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Spell Check API</a:t>
              </a:r>
            </a:p>
          </p:txBody>
        </p:sp>
        <p:sp>
          <p:nvSpPr>
            <p:cNvPr id="23" name="Rectangle 22"/>
            <p:cNvSpPr/>
            <p:nvPr/>
          </p:nvSpPr>
          <p:spPr>
            <a:xfrm>
              <a:off x="301362" y="5108405"/>
              <a:ext cx="2198407" cy="798680"/>
            </a:xfrm>
            <a:prstGeom prst="rect">
              <a:avLst/>
            </a:prstGeom>
          </p:spPr>
          <p:txBody>
            <a:bodyPr wrap="square">
              <a:spAutoFit/>
            </a:bodyPr>
            <a:lstStyle/>
            <a:p>
              <a:pPr algn="ctr">
                <a:lnSpc>
                  <a:spcPct val="90000"/>
                </a:lnSpc>
                <a:spcAft>
                  <a:spcPts val="600"/>
                </a:spcAft>
              </a:pPr>
              <a:r>
                <a:rPr lang="en-US" sz="1700" dirty="0">
                  <a:solidFill>
                    <a:schemeClr val="accent6"/>
                  </a:solidFill>
                </a:rPr>
                <a:t>Detect and correct spelling mistakes within your app</a:t>
              </a:r>
            </a:p>
          </p:txBody>
        </p:sp>
      </p:grpSp>
      <p:grpSp>
        <p:nvGrpSpPr>
          <p:cNvPr id="9" name="Group 8"/>
          <p:cNvGrpSpPr/>
          <p:nvPr/>
        </p:nvGrpSpPr>
        <p:grpSpPr>
          <a:xfrm>
            <a:off x="6862483" y="4327634"/>
            <a:ext cx="3540557" cy="1814900"/>
            <a:chOff x="6884785" y="4327634"/>
            <a:chExt cx="3540557" cy="1814900"/>
          </a:xfrm>
        </p:grpSpPr>
        <p:sp>
          <p:nvSpPr>
            <p:cNvPr id="24" name="TextBox 23"/>
            <p:cNvSpPr txBox="1"/>
            <p:nvPr/>
          </p:nvSpPr>
          <p:spPr>
            <a:xfrm>
              <a:off x="6884785" y="4327634"/>
              <a:ext cx="3540557"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Language Understanding Intelligent Service</a:t>
              </a:r>
            </a:p>
          </p:txBody>
        </p:sp>
        <p:sp>
          <p:nvSpPr>
            <p:cNvPr id="25" name="Rectangle 24"/>
            <p:cNvSpPr/>
            <p:nvPr/>
          </p:nvSpPr>
          <p:spPr>
            <a:xfrm>
              <a:off x="7555860" y="5108405"/>
              <a:ext cx="2198407" cy="1034129"/>
            </a:xfrm>
            <a:prstGeom prst="rect">
              <a:avLst/>
            </a:prstGeom>
          </p:spPr>
          <p:txBody>
            <a:bodyPr wrap="square">
              <a:spAutoFit/>
            </a:bodyPr>
            <a:lstStyle/>
            <a:p>
              <a:pPr algn="ctr">
                <a:lnSpc>
                  <a:spcPct val="90000"/>
                </a:lnSpc>
                <a:spcAft>
                  <a:spcPts val="600"/>
                </a:spcAft>
              </a:pPr>
              <a:r>
                <a:rPr lang="en-US" sz="1700" dirty="0">
                  <a:solidFill>
                    <a:schemeClr val="accent6"/>
                  </a:solidFill>
                </a:rPr>
                <a:t>Teach your apps to understand commands from your users</a:t>
              </a:r>
            </a:p>
          </p:txBody>
        </p:sp>
      </p:grpSp>
      <p:grpSp>
        <p:nvGrpSpPr>
          <p:cNvPr id="7" name="Group 6"/>
          <p:cNvGrpSpPr/>
          <p:nvPr/>
        </p:nvGrpSpPr>
        <p:grpSpPr>
          <a:xfrm>
            <a:off x="2475275" y="4327635"/>
            <a:ext cx="2660073" cy="1814899"/>
            <a:chOff x="2490143" y="4327635"/>
            <a:chExt cx="2660073" cy="1814899"/>
          </a:xfrm>
        </p:grpSpPr>
        <p:sp>
          <p:nvSpPr>
            <p:cNvPr id="26" name="TextBox 25"/>
            <p:cNvSpPr txBox="1"/>
            <p:nvPr/>
          </p:nvSpPr>
          <p:spPr>
            <a:xfrm>
              <a:off x="2490143" y="4327635"/>
              <a:ext cx="2660073"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Web Language Model API</a:t>
              </a:r>
            </a:p>
          </p:txBody>
        </p:sp>
        <p:sp>
          <p:nvSpPr>
            <p:cNvPr id="27" name="Rectangle 26"/>
            <p:cNvSpPr/>
            <p:nvPr/>
          </p:nvSpPr>
          <p:spPr>
            <a:xfrm>
              <a:off x="2720976" y="5108405"/>
              <a:ext cx="2198407" cy="1034129"/>
            </a:xfrm>
            <a:prstGeom prst="rect">
              <a:avLst/>
            </a:prstGeom>
          </p:spPr>
          <p:txBody>
            <a:bodyPr wrap="square">
              <a:spAutoFit/>
            </a:bodyPr>
            <a:lstStyle/>
            <a:p>
              <a:pPr algn="ctr">
                <a:lnSpc>
                  <a:spcPct val="90000"/>
                </a:lnSpc>
                <a:spcAft>
                  <a:spcPts val="600"/>
                </a:spcAft>
              </a:pPr>
              <a:r>
                <a:rPr lang="en-US" sz="1700" dirty="0">
                  <a:solidFill>
                    <a:schemeClr val="accent6"/>
                  </a:solidFill>
                </a:rPr>
                <a:t>Leverage the power of language models trained on web-scale data</a:t>
              </a:r>
            </a:p>
          </p:txBody>
        </p:sp>
      </p:grpSp>
      <p:grpSp>
        <p:nvGrpSpPr>
          <p:cNvPr id="8" name="Group 7"/>
          <p:cNvGrpSpPr/>
          <p:nvPr/>
        </p:nvGrpSpPr>
        <p:grpSpPr>
          <a:xfrm>
            <a:off x="5009113" y="4327635"/>
            <a:ext cx="2418248" cy="1579450"/>
            <a:chOff x="5009113" y="4327635"/>
            <a:chExt cx="2418248" cy="1579450"/>
          </a:xfrm>
        </p:grpSpPr>
        <p:sp>
          <p:nvSpPr>
            <p:cNvPr id="28" name="TextBox 27"/>
            <p:cNvSpPr txBox="1"/>
            <p:nvPr/>
          </p:nvSpPr>
          <p:spPr>
            <a:xfrm>
              <a:off x="5009113" y="4327635"/>
              <a:ext cx="2418248"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Linguistic Analysis API</a:t>
              </a:r>
            </a:p>
          </p:txBody>
        </p:sp>
        <p:sp>
          <p:nvSpPr>
            <p:cNvPr id="29" name="Rectangle 28"/>
            <p:cNvSpPr/>
            <p:nvPr/>
          </p:nvSpPr>
          <p:spPr>
            <a:xfrm>
              <a:off x="5119034" y="5108405"/>
              <a:ext cx="2198407" cy="798680"/>
            </a:xfrm>
            <a:prstGeom prst="rect">
              <a:avLst/>
            </a:prstGeom>
          </p:spPr>
          <p:txBody>
            <a:bodyPr wrap="square">
              <a:spAutoFit/>
            </a:bodyPr>
            <a:lstStyle/>
            <a:p>
              <a:pPr algn="ctr">
                <a:lnSpc>
                  <a:spcPct val="90000"/>
                </a:lnSpc>
                <a:spcAft>
                  <a:spcPts val="600"/>
                </a:spcAft>
              </a:pPr>
              <a:r>
                <a:rPr lang="en-US" sz="1700" dirty="0">
                  <a:solidFill>
                    <a:schemeClr val="accent6"/>
                  </a:solidFill>
                </a:rPr>
                <a:t>Easily parse complex text with language analysis</a:t>
              </a:r>
            </a:p>
          </p:txBody>
        </p:sp>
      </p:grpSp>
      <p:grpSp>
        <p:nvGrpSpPr>
          <p:cNvPr id="10" name="Group 9"/>
          <p:cNvGrpSpPr/>
          <p:nvPr/>
        </p:nvGrpSpPr>
        <p:grpSpPr>
          <a:xfrm>
            <a:off x="9956726" y="4327632"/>
            <a:ext cx="2198407" cy="1814900"/>
            <a:chOff x="9971594" y="4327632"/>
            <a:chExt cx="2198407" cy="1814900"/>
          </a:xfrm>
        </p:grpSpPr>
        <p:sp>
          <p:nvSpPr>
            <p:cNvPr id="30" name="TextBox 29"/>
            <p:cNvSpPr txBox="1"/>
            <p:nvPr/>
          </p:nvSpPr>
          <p:spPr>
            <a:xfrm>
              <a:off x="10071521" y="4327632"/>
              <a:ext cx="1998552"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Text Analytics API</a:t>
              </a:r>
            </a:p>
          </p:txBody>
        </p:sp>
        <p:sp>
          <p:nvSpPr>
            <p:cNvPr id="31" name="Rectangle 30"/>
            <p:cNvSpPr/>
            <p:nvPr/>
          </p:nvSpPr>
          <p:spPr>
            <a:xfrm>
              <a:off x="9971594" y="5108403"/>
              <a:ext cx="2198407" cy="1034129"/>
            </a:xfrm>
            <a:prstGeom prst="rect">
              <a:avLst/>
            </a:prstGeom>
          </p:spPr>
          <p:txBody>
            <a:bodyPr wrap="square">
              <a:spAutoFit/>
            </a:bodyPr>
            <a:lstStyle/>
            <a:p>
              <a:pPr algn="ctr">
                <a:lnSpc>
                  <a:spcPct val="90000"/>
                </a:lnSpc>
                <a:spcAft>
                  <a:spcPts val="600"/>
                </a:spcAft>
              </a:pPr>
              <a:r>
                <a:rPr lang="en-US" sz="1700" dirty="0">
                  <a:solidFill>
                    <a:schemeClr val="accent6"/>
                  </a:solidFill>
                </a:rPr>
                <a:t>Detect sentiment, key phrases, topics, and language from your text</a:t>
              </a:r>
            </a:p>
          </p:txBody>
        </p:sp>
      </p:grpSp>
      <p:grpSp>
        <p:nvGrpSpPr>
          <p:cNvPr id="32" name="Group 31"/>
          <p:cNvGrpSpPr/>
          <p:nvPr/>
        </p:nvGrpSpPr>
        <p:grpSpPr>
          <a:xfrm>
            <a:off x="585599" y="2704730"/>
            <a:ext cx="1600200" cy="1600200"/>
            <a:chOff x="600467" y="2704730"/>
            <a:chExt cx="1600200" cy="1600200"/>
          </a:xfrm>
        </p:grpSpPr>
        <p:sp>
          <p:nvSpPr>
            <p:cNvPr id="33" name="Rectangle 32"/>
            <p:cNvSpPr/>
            <p:nvPr/>
          </p:nvSpPr>
          <p:spPr>
            <a:xfrm>
              <a:off x="600467"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903817" y="2901006"/>
              <a:ext cx="993502" cy="1207648"/>
              <a:chOff x="974684" y="2987148"/>
              <a:chExt cx="851767" cy="1035364"/>
            </a:xfrm>
          </p:grpSpPr>
          <p:grpSp>
            <p:nvGrpSpPr>
              <p:cNvPr id="35" name="Group 34"/>
              <p:cNvGrpSpPr/>
              <p:nvPr/>
            </p:nvGrpSpPr>
            <p:grpSpPr>
              <a:xfrm>
                <a:off x="974684" y="2987148"/>
                <a:ext cx="851767" cy="1035364"/>
                <a:chOff x="5602448" y="3120325"/>
                <a:chExt cx="498764" cy="606272"/>
              </a:xfrm>
            </p:grpSpPr>
            <p:sp>
              <p:nvSpPr>
                <p:cNvPr id="37" name="Freeform 41"/>
                <p:cNvSpPr>
                  <a:spLocks noEditPoints="1"/>
                </p:cNvSpPr>
                <p:nvPr/>
              </p:nvSpPr>
              <p:spPr bwMode="auto">
                <a:xfrm>
                  <a:off x="5602448" y="3120325"/>
                  <a:ext cx="498764" cy="606272"/>
                </a:xfrm>
                <a:custGeom>
                  <a:avLst/>
                  <a:gdLst>
                    <a:gd name="T0" fmla="*/ 237 w 273"/>
                    <a:gd name="T1" fmla="*/ 54 h 332"/>
                    <a:gd name="T2" fmla="*/ 54 w 273"/>
                    <a:gd name="T3" fmla="*/ 58 h 332"/>
                    <a:gd name="T4" fmla="*/ 55 w 273"/>
                    <a:gd name="T5" fmla="*/ 203 h 332"/>
                    <a:gd name="T6" fmla="*/ 98 w 273"/>
                    <a:gd name="T7" fmla="*/ 235 h 332"/>
                    <a:gd name="T8" fmla="*/ 63 w 273"/>
                    <a:gd name="T9" fmla="*/ 261 h 332"/>
                    <a:gd name="T10" fmla="*/ 15 w 273"/>
                    <a:gd name="T11" fmla="*/ 281 h 332"/>
                    <a:gd name="T12" fmla="*/ 6 w 273"/>
                    <a:gd name="T13" fmla="*/ 315 h 332"/>
                    <a:gd name="T14" fmla="*/ 20 w 273"/>
                    <a:gd name="T15" fmla="*/ 322 h 332"/>
                    <a:gd name="T16" fmla="*/ 216 w 273"/>
                    <a:gd name="T17" fmla="*/ 250 h 332"/>
                    <a:gd name="T18" fmla="*/ 258 w 273"/>
                    <a:gd name="T19" fmla="*/ 182 h 332"/>
                    <a:gd name="T20" fmla="*/ 237 w 273"/>
                    <a:gd name="T21" fmla="*/ 54 h 332"/>
                    <a:gd name="T22" fmla="*/ 149 w 273"/>
                    <a:gd name="T23" fmla="*/ 209 h 332"/>
                    <a:gd name="T24" fmla="*/ 76 w 273"/>
                    <a:gd name="T25" fmla="*/ 160 h 332"/>
                    <a:gd name="T26" fmla="*/ 86 w 273"/>
                    <a:gd name="T27" fmla="*/ 82 h 332"/>
                    <a:gd name="T28" fmla="*/ 96 w 273"/>
                    <a:gd name="T29" fmla="*/ 72 h 332"/>
                    <a:gd name="T30" fmla="*/ 149 w 273"/>
                    <a:gd name="T31" fmla="*/ 51 h 332"/>
                    <a:gd name="T32" fmla="*/ 228 w 273"/>
                    <a:gd name="T33" fmla="*/ 130 h 332"/>
                    <a:gd name="T34" fmla="*/ 149 w 273"/>
                    <a:gd name="T35"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332">
                      <a:moveTo>
                        <a:pt x="237" y="54"/>
                      </a:moveTo>
                      <a:cubicBezTo>
                        <a:pt x="189" y="0"/>
                        <a:pt x="101" y="2"/>
                        <a:pt x="54" y="58"/>
                      </a:cubicBezTo>
                      <a:cubicBezTo>
                        <a:pt x="19" y="100"/>
                        <a:pt x="19" y="161"/>
                        <a:pt x="55" y="203"/>
                      </a:cubicBezTo>
                      <a:cubicBezTo>
                        <a:pt x="67" y="217"/>
                        <a:pt x="81" y="226"/>
                        <a:pt x="98" y="235"/>
                      </a:cubicBezTo>
                      <a:cubicBezTo>
                        <a:pt x="87" y="248"/>
                        <a:pt x="76" y="256"/>
                        <a:pt x="63" y="261"/>
                      </a:cubicBezTo>
                      <a:cubicBezTo>
                        <a:pt x="47" y="268"/>
                        <a:pt x="31" y="274"/>
                        <a:pt x="15" y="281"/>
                      </a:cubicBezTo>
                      <a:cubicBezTo>
                        <a:pt x="0" y="287"/>
                        <a:pt x="7" y="303"/>
                        <a:pt x="6" y="315"/>
                      </a:cubicBezTo>
                      <a:cubicBezTo>
                        <a:pt x="5" y="324"/>
                        <a:pt x="14" y="321"/>
                        <a:pt x="20" y="322"/>
                      </a:cubicBezTo>
                      <a:cubicBezTo>
                        <a:pt x="95" y="332"/>
                        <a:pt x="159" y="304"/>
                        <a:pt x="216" y="250"/>
                      </a:cubicBezTo>
                      <a:cubicBezTo>
                        <a:pt x="235" y="232"/>
                        <a:pt x="250" y="209"/>
                        <a:pt x="258" y="182"/>
                      </a:cubicBezTo>
                      <a:cubicBezTo>
                        <a:pt x="273" y="135"/>
                        <a:pt x="270" y="91"/>
                        <a:pt x="237" y="54"/>
                      </a:cubicBezTo>
                      <a:close/>
                      <a:moveTo>
                        <a:pt x="149" y="209"/>
                      </a:moveTo>
                      <a:cubicBezTo>
                        <a:pt x="116" y="209"/>
                        <a:pt x="88" y="189"/>
                        <a:pt x="76" y="160"/>
                      </a:cubicBezTo>
                      <a:cubicBezTo>
                        <a:pt x="64" y="135"/>
                        <a:pt x="67" y="105"/>
                        <a:pt x="86" y="82"/>
                      </a:cubicBezTo>
                      <a:cubicBezTo>
                        <a:pt x="89" y="78"/>
                        <a:pt x="92" y="75"/>
                        <a:pt x="96" y="72"/>
                      </a:cubicBezTo>
                      <a:cubicBezTo>
                        <a:pt x="110" y="59"/>
                        <a:pt x="129" y="51"/>
                        <a:pt x="149" y="51"/>
                      </a:cubicBezTo>
                      <a:cubicBezTo>
                        <a:pt x="193" y="51"/>
                        <a:pt x="228" y="86"/>
                        <a:pt x="228" y="130"/>
                      </a:cubicBezTo>
                      <a:cubicBezTo>
                        <a:pt x="228" y="174"/>
                        <a:pt x="193" y="209"/>
                        <a:pt x="149" y="209"/>
                      </a:cubicBezTo>
                      <a:close/>
                    </a:path>
                  </a:pathLst>
                </a:custGeom>
                <a:solidFill>
                  <a:srgbClr val="FB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p:cNvSpPr>
                  <a:spLocks/>
                </p:cNvSpPr>
                <p:nvPr/>
              </p:nvSpPr>
              <p:spPr bwMode="auto">
                <a:xfrm>
                  <a:off x="5718768" y="3213733"/>
                  <a:ext cx="299611" cy="289037"/>
                </a:xfrm>
                <a:custGeom>
                  <a:avLst/>
                  <a:gdLst>
                    <a:gd name="T0" fmla="*/ 14 w 164"/>
                    <a:gd name="T1" fmla="*/ 113 h 158"/>
                    <a:gd name="T2" fmla="*/ 12 w 164"/>
                    <a:gd name="T3" fmla="*/ 109 h 158"/>
                    <a:gd name="T4" fmla="*/ 85 w 164"/>
                    <a:gd name="T5" fmla="*/ 158 h 158"/>
                    <a:gd name="T6" fmla="*/ 164 w 164"/>
                    <a:gd name="T7" fmla="*/ 79 h 158"/>
                    <a:gd name="T8" fmla="*/ 85 w 164"/>
                    <a:gd name="T9" fmla="*/ 0 h 158"/>
                    <a:gd name="T10" fmla="*/ 32 w 164"/>
                    <a:gd name="T11" fmla="*/ 21 h 158"/>
                    <a:gd name="T12" fmla="*/ 32 w 164"/>
                    <a:gd name="T13" fmla="*/ 21 h 158"/>
                    <a:gd name="T14" fmla="*/ 22 w 164"/>
                    <a:gd name="T15" fmla="*/ 31 h 158"/>
                    <a:gd name="T16" fmla="*/ 12 w 164"/>
                    <a:gd name="T1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58">
                      <a:moveTo>
                        <a:pt x="14" y="113"/>
                      </a:moveTo>
                      <a:cubicBezTo>
                        <a:pt x="13" y="112"/>
                        <a:pt x="13" y="111"/>
                        <a:pt x="12" y="109"/>
                      </a:cubicBezTo>
                      <a:cubicBezTo>
                        <a:pt x="24" y="138"/>
                        <a:pt x="52" y="158"/>
                        <a:pt x="85" y="158"/>
                      </a:cubicBezTo>
                      <a:cubicBezTo>
                        <a:pt x="129" y="158"/>
                        <a:pt x="164" y="123"/>
                        <a:pt x="164" y="79"/>
                      </a:cubicBezTo>
                      <a:cubicBezTo>
                        <a:pt x="164" y="35"/>
                        <a:pt x="129" y="0"/>
                        <a:pt x="85" y="0"/>
                      </a:cubicBezTo>
                      <a:cubicBezTo>
                        <a:pt x="65" y="0"/>
                        <a:pt x="46" y="8"/>
                        <a:pt x="32" y="21"/>
                      </a:cubicBezTo>
                      <a:cubicBezTo>
                        <a:pt x="32" y="21"/>
                        <a:pt x="32" y="21"/>
                        <a:pt x="32" y="21"/>
                      </a:cubicBezTo>
                      <a:cubicBezTo>
                        <a:pt x="28" y="24"/>
                        <a:pt x="25" y="27"/>
                        <a:pt x="22" y="31"/>
                      </a:cubicBezTo>
                      <a:cubicBezTo>
                        <a:pt x="3" y="54"/>
                        <a:pt x="0" y="84"/>
                        <a:pt x="12" y="109"/>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3600" dirty="0">
                    <a:solidFill>
                      <a:schemeClr val="bg1"/>
                    </a:solidFill>
                  </a:endParaRPr>
                </a:p>
              </p:txBody>
            </p:sp>
          </p:grpSp>
          <p:pic>
            <p:nvPicPr>
              <p:cNvPr id="36" name="Picture 35"/>
              <p:cNvPicPr>
                <a:picLocks noChangeAspect="1"/>
              </p:cNvPicPr>
              <p:nvPr/>
            </p:nvPicPr>
            <p:blipFill rotWithShape="1">
              <a:blip r:embed="rId3"/>
              <a:srcRect l="21147" t="20016" r="22901" b="33981"/>
              <a:stretch/>
            </p:blipFill>
            <p:spPr>
              <a:xfrm>
                <a:off x="1173329" y="3146666"/>
                <a:ext cx="511663" cy="493602"/>
              </a:xfrm>
              <a:prstGeom prst="rect">
                <a:avLst/>
              </a:prstGeom>
            </p:spPr>
          </p:pic>
        </p:grpSp>
      </p:grpSp>
      <p:grpSp>
        <p:nvGrpSpPr>
          <p:cNvPr id="39" name="Group 38"/>
          <p:cNvGrpSpPr/>
          <p:nvPr/>
        </p:nvGrpSpPr>
        <p:grpSpPr>
          <a:xfrm>
            <a:off x="3003157" y="2704730"/>
            <a:ext cx="1600200" cy="1600200"/>
            <a:chOff x="3018025" y="2704730"/>
            <a:chExt cx="1600200" cy="1600200"/>
          </a:xfrm>
        </p:grpSpPr>
        <p:sp>
          <p:nvSpPr>
            <p:cNvPr id="40" name="Rectangle 39"/>
            <p:cNvSpPr/>
            <p:nvPr/>
          </p:nvSpPr>
          <p:spPr>
            <a:xfrm>
              <a:off x="3018025"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3321375" y="2901006"/>
              <a:ext cx="993502" cy="1207648"/>
              <a:chOff x="3321375" y="2901006"/>
              <a:chExt cx="993502" cy="1207648"/>
            </a:xfrm>
          </p:grpSpPr>
          <p:grpSp>
            <p:nvGrpSpPr>
              <p:cNvPr id="42" name="Group 41"/>
              <p:cNvGrpSpPr/>
              <p:nvPr/>
            </p:nvGrpSpPr>
            <p:grpSpPr>
              <a:xfrm>
                <a:off x="3321375" y="2901006"/>
                <a:ext cx="993502" cy="1207648"/>
                <a:chOff x="1127084" y="3139548"/>
                <a:chExt cx="851767" cy="1035364"/>
              </a:xfrm>
            </p:grpSpPr>
            <p:sp>
              <p:nvSpPr>
                <p:cNvPr id="44" name="Freeform 41"/>
                <p:cNvSpPr>
                  <a:spLocks noEditPoints="1"/>
                </p:cNvSpPr>
                <p:nvPr/>
              </p:nvSpPr>
              <p:spPr bwMode="auto">
                <a:xfrm>
                  <a:off x="1127084" y="3139548"/>
                  <a:ext cx="851767" cy="1035364"/>
                </a:xfrm>
                <a:custGeom>
                  <a:avLst/>
                  <a:gdLst>
                    <a:gd name="T0" fmla="*/ 237 w 273"/>
                    <a:gd name="T1" fmla="*/ 54 h 332"/>
                    <a:gd name="T2" fmla="*/ 54 w 273"/>
                    <a:gd name="T3" fmla="*/ 58 h 332"/>
                    <a:gd name="T4" fmla="*/ 55 w 273"/>
                    <a:gd name="T5" fmla="*/ 203 h 332"/>
                    <a:gd name="T6" fmla="*/ 98 w 273"/>
                    <a:gd name="T7" fmla="*/ 235 h 332"/>
                    <a:gd name="T8" fmla="*/ 63 w 273"/>
                    <a:gd name="T9" fmla="*/ 261 h 332"/>
                    <a:gd name="T10" fmla="*/ 15 w 273"/>
                    <a:gd name="T11" fmla="*/ 281 h 332"/>
                    <a:gd name="T12" fmla="*/ 6 w 273"/>
                    <a:gd name="T13" fmla="*/ 315 h 332"/>
                    <a:gd name="T14" fmla="*/ 20 w 273"/>
                    <a:gd name="T15" fmla="*/ 322 h 332"/>
                    <a:gd name="T16" fmla="*/ 216 w 273"/>
                    <a:gd name="T17" fmla="*/ 250 h 332"/>
                    <a:gd name="T18" fmla="*/ 258 w 273"/>
                    <a:gd name="T19" fmla="*/ 182 h 332"/>
                    <a:gd name="T20" fmla="*/ 237 w 273"/>
                    <a:gd name="T21" fmla="*/ 54 h 332"/>
                    <a:gd name="T22" fmla="*/ 149 w 273"/>
                    <a:gd name="T23" fmla="*/ 209 h 332"/>
                    <a:gd name="T24" fmla="*/ 76 w 273"/>
                    <a:gd name="T25" fmla="*/ 160 h 332"/>
                    <a:gd name="T26" fmla="*/ 86 w 273"/>
                    <a:gd name="T27" fmla="*/ 82 h 332"/>
                    <a:gd name="T28" fmla="*/ 96 w 273"/>
                    <a:gd name="T29" fmla="*/ 72 h 332"/>
                    <a:gd name="T30" fmla="*/ 149 w 273"/>
                    <a:gd name="T31" fmla="*/ 51 h 332"/>
                    <a:gd name="T32" fmla="*/ 228 w 273"/>
                    <a:gd name="T33" fmla="*/ 130 h 332"/>
                    <a:gd name="T34" fmla="*/ 149 w 273"/>
                    <a:gd name="T35"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332">
                      <a:moveTo>
                        <a:pt x="237" y="54"/>
                      </a:moveTo>
                      <a:cubicBezTo>
                        <a:pt x="189" y="0"/>
                        <a:pt x="101" y="2"/>
                        <a:pt x="54" y="58"/>
                      </a:cubicBezTo>
                      <a:cubicBezTo>
                        <a:pt x="19" y="100"/>
                        <a:pt x="19" y="161"/>
                        <a:pt x="55" y="203"/>
                      </a:cubicBezTo>
                      <a:cubicBezTo>
                        <a:pt x="67" y="217"/>
                        <a:pt x="81" y="226"/>
                        <a:pt x="98" y="235"/>
                      </a:cubicBezTo>
                      <a:cubicBezTo>
                        <a:pt x="87" y="248"/>
                        <a:pt x="76" y="256"/>
                        <a:pt x="63" y="261"/>
                      </a:cubicBezTo>
                      <a:cubicBezTo>
                        <a:pt x="47" y="268"/>
                        <a:pt x="31" y="274"/>
                        <a:pt x="15" y="281"/>
                      </a:cubicBezTo>
                      <a:cubicBezTo>
                        <a:pt x="0" y="287"/>
                        <a:pt x="7" y="303"/>
                        <a:pt x="6" y="315"/>
                      </a:cubicBezTo>
                      <a:cubicBezTo>
                        <a:pt x="5" y="324"/>
                        <a:pt x="14" y="321"/>
                        <a:pt x="20" y="322"/>
                      </a:cubicBezTo>
                      <a:cubicBezTo>
                        <a:pt x="95" y="332"/>
                        <a:pt x="159" y="304"/>
                        <a:pt x="216" y="250"/>
                      </a:cubicBezTo>
                      <a:cubicBezTo>
                        <a:pt x="235" y="232"/>
                        <a:pt x="250" y="209"/>
                        <a:pt x="258" y="182"/>
                      </a:cubicBezTo>
                      <a:cubicBezTo>
                        <a:pt x="273" y="135"/>
                        <a:pt x="270" y="91"/>
                        <a:pt x="237" y="54"/>
                      </a:cubicBezTo>
                      <a:close/>
                      <a:moveTo>
                        <a:pt x="149" y="209"/>
                      </a:moveTo>
                      <a:cubicBezTo>
                        <a:pt x="116" y="209"/>
                        <a:pt x="88" y="189"/>
                        <a:pt x="76" y="160"/>
                      </a:cubicBezTo>
                      <a:cubicBezTo>
                        <a:pt x="64" y="135"/>
                        <a:pt x="67" y="105"/>
                        <a:pt x="86" y="82"/>
                      </a:cubicBezTo>
                      <a:cubicBezTo>
                        <a:pt x="89" y="78"/>
                        <a:pt x="92" y="75"/>
                        <a:pt x="96" y="72"/>
                      </a:cubicBezTo>
                      <a:cubicBezTo>
                        <a:pt x="110" y="59"/>
                        <a:pt x="129" y="51"/>
                        <a:pt x="149" y="51"/>
                      </a:cubicBezTo>
                      <a:cubicBezTo>
                        <a:pt x="193" y="51"/>
                        <a:pt x="228" y="86"/>
                        <a:pt x="228" y="130"/>
                      </a:cubicBezTo>
                      <a:cubicBezTo>
                        <a:pt x="228" y="174"/>
                        <a:pt x="193" y="209"/>
                        <a:pt x="149" y="209"/>
                      </a:cubicBezTo>
                      <a:close/>
                    </a:path>
                  </a:pathLst>
                </a:custGeom>
                <a:solidFill>
                  <a:srgbClr val="FB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p:nvSpPr>
              <p:spPr bwMode="auto">
                <a:xfrm>
                  <a:off x="1325730" y="3299066"/>
                  <a:ext cx="511662" cy="493604"/>
                </a:xfrm>
                <a:custGeom>
                  <a:avLst/>
                  <a:gdLst>
                    <a:gd name="T0" fmla="*/ 14 w 164"/>
                    <a:gd name="T1" fmla="*/ 113 h 158"/>
                    <a:gd name="T2" fmla="*/ 12 w 164"/>
                    <a:gd name="T3" fmla="*/ 109 h 158"/>
                    <a:gd name="T4" fmla="*/ 85 w 164"/>
                    <a:gd name="T5" fmla="*/ 158 h 158"/>
                    <a:gd name="T6" fmla="*/ 164 w 164"/>
                    <a:gd name="T7" fmla="*/ 79 h 158"/>
                    <a:gd name="T8" fmla="*/ 85 w 164"/>
                    <a:gd name="T9" fmla="*/ 0 h 158"/>
                    <a:gd name="T10" fmla="*/ 32 w 164"/>
                    <a:gd name="T11" fmla="*/ 21 h 158"/>
                    <a:gd name="T12" fmla="*/ 32 w 164"/>
                    <a:gd name="T13" fmla="*/ 21 h 158"/>
                    <a:gd name="T14" fmla="*/ 22 w 164"/>
                    <a:gd name="T15" fmla="*/ 31 h 158"/>
                    <a:gd name="T16" fmla="*/ 12 w 164"/>
                    <a:gd name="T1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58">
                      <a:moveTo>
                        <a:pt x="14" y="113"/>
                      </a:moveTo>
                      <a:cubicBezTo>
                        <a:pt x="13" y="112"/>
                        <a:pt x="13" y="111"/>
                        <a:pt x="12" y="109"/>
                      </a:cubicBezTo>
                      <a:cubicBezTo>
                        <a:pt x="24" y="138"/>
                        <a:pt x="52" y="158"/>
                        <a:pt x="85" y="158"/>
                      </a:cubicBezTo>
                      <a:cubicBezTo>
                        <a:pt x="129" y="158"/>
                        <a:pt x="164" y="123"/>
                        <a:pt x="164" y="79"/>
                      </a:cubicBezTo>
                      <a:cubicBezTo>
                        <a:pt x="164" y="35"/>
                        <a:pt x="129" y="0"/>
                        <a:pt x="85" y="0"/>
                      </a:cubicBezTo>
                      <a:cubicBezTo>
                        <a:pt x="65" y="0"/>
                        <a:pt x="46" y="8"/>
                        <a:pt x="32" y="21"/>
                      </a:cubicBezTo>
                      <a:cubicBezTo>
                        <a:pt x="32" y="21"/>
                        <a:pt x="32" y="21"/>
                        <a:pt x="32" y="21"/>
                      </a:cubicBezTo>
                      <a:cubicBezTo>
                        <a:pt x="28" y="24"/>
                        <a:pt x="25" y="27"/>
                        <a:pt x="22" y="31"/>
                      </a:cubicBezTo>
                      <a:cubicBezTo>
                        <a:pt x="3" y="54"/>
                        <a:pt x="0" y="84"/>
                        <a:pt x="12" y="109"/>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3" name="Picture 42"/>
              <p:cNvPicPr>
                <a:picLocks noChangeAspect="1"/>
              </p:cNvPicPr>
              <p:nvPr/>
            </p:nvPicPr>
            <p:blipFill rotWithShape="1">
              <a:blip r:embed="rId4"/>
              <a:srcRect l="27454" t="29919" r="19972" b="40695"/>
              <a:stretch/>
            </p:blipFill>
            <p:spPr>
              <a:xfrm>
                <a:off x="3628456" y="3192462"/>
                <a:ext cx="522442" cy="363636"/>
              </a:xfrm>
              <a:prstGeom prst="rect">
                <a:avLst/>
              </a:prstGeom>
            </p:spPr>
          </p:pic>
        </p:grpSp>
      </p:grpSp>
      <p:grpSp>
        <p:nvGrpSpPr>
          <p:cNvPr id="49" name="Group 48"/>
          <p:cNvGrpSpPr/>
          <p:nvPr/>
        </p:nvGrpSpPr>
        <p:grpSpPr>
          <a:xfrm>
            <a:off x="5420715" y="2704730"/>
            <a:ext cx="1600200" cy="1600200"/>
            <a:chOff x="5435583" y="2704730"/>
            <a:chExt cx="1600200" cy="1600200"/>
          </a:xfrm>
        </p:grpSpPr>
        <p:sp>
          <p:nvSpPr>
            <p:cNvPr id="50" name="Rectangle 49"/>
            <p:cNvSpPr/>
            <p:nvPr/>
          </p:nvSpPr>
          <p:spPr>
            <a:xfrm>
              <a:off x="5435583"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738933" y="2901006"/>
              <a:ext cx="993502" cy="1207648"/>
              <a:chOff x="5738933" y="2901006"/>
              <a:chExt cx="993502" cy="1207648"/>
            </a:xfrm>
          </p:grpSpPr>
          <p:grpSp>
            <p:nvGrpSpPr>
              <p:cNvPr id="52" name="Group 51"/>
              <p:cNvGrpSpPr/>
              <p:nvPr/>
            </p:nvGrpSpPr>
            <p:grpSpPr>
              <a:xfrm>
                <a:off x="5738933" y="2901006"/>
                <a:ext cx="993502" cy="1207648"/>
                <a:chOff x="1127084" y="3139548"/>
                <a:chExt cx="851767" cy="1035364"/>
              </a:xfrm>
            </p:grpSpPr>
            <p:sp>
              <p:nvSpPr>
                <p:cNvPr id="54" name="Freeform 41"/>
                <p:cNvSpPr>
                  <a:spLocks noEditPoints="1"/>
                </p:cNvSpPr>
                <p:nvPr/>
              </p:nvSpPr>
              <p:spPr bwMode="auto">
                <a:xfrm>
                  <a:off x="1127084" y="3139548"/>
                  <a:ext cx="851767" cy="1035364"/>
                </a:xfrm>
                <a:custGeom>
                  <a:avLst/>
                  <a:gdLst>
                    <a:gd name="T0" fmla="*/ 237 w 273"/>
                    <a:gd name="T1" fmla="*/ 54 h 332"/>
                    <a:gd name="T2" fmla="*/ 54 w 273"/>
                    <a:gd name="T3" fmla="*/ 58 h 332"/>
                    <a:gd name="T4" fmla="*/ 55 w 273"/>
                    <a:gd name="T5" fmla="*/ 203 h 332"/>
                    <a:gd name="T6" fmla="*/ 98 w 273"/>
                    <a:gd name="T7" fmla="*/ 235 h 332"/>
                    <a:gd name="T8" fmla="*/ 63 w 273"/>
                    <a:gd name="T9" fmla="*/ 261 h 332"/>
                    <a:gd name="T10" fmla="*/ 15 w 273"/>
                    <a:gd name="T11" fmla="*/ 281 h 332"/>
                    <a:gd name="T12" fmla="*/ 6 w 273"/>
                    <a:gd name="T13" fmla="*/ 315 h 332"/>
                    <a:gd name="T14" fmla="*/ 20 w 273"/>
                    <a:gd name="T15" fmla="*/ 322 h 332"/>
                    <a:gd name="T16" fmla="*/ 216 w 273"/>
                    <a:gd name="T17" fmla="*/ 250 h 332"/>
                    <a:gd name="T18" fmla="*/ 258 w 273"/>
                    <a:gd name="T19" fmla="*/ 182 h 332"/>
                    <a:gd name="T20" fmla="*/ 237 w 273"/>
                    <a:gd name="T21" fmla="*/ 54 h 332"/>
                    <a:gd name="T22" fmla="*/ 149 w 273"/>
                    <a:gd name="T23" fmla="*/ 209 h 332"/>
                    <a:gd name="T24" fmla="*/ 76 w 273"/>
                    <a:gd name="T25" fmla="*/ 160 h 332"/>
                    <a:gd name="T26" fmla="*/ 86 w 273"/>
                    <a:gd name="T27" fmla="*/ 82 h 332"/>
                    <a:gd name="T28" fmla="*/ 96 w 273"/>
                    <a:gd name="T29" fmla="*/ 72 h 332"/>
                    <a:gd name="T30" fmla="*/ 149 w 273"/>
                    <a:gd name="T31" fmla="*/ 51 h 332"/>
                    <a:gd name="T32" fmla="*/ 228 w 273"/>
                    <a:gd name="T33" fmla="*/ 130 h 332"/>
                    <a:gd name="T34" fmla="*/ 149 w 273"/>
                    <a:gd name="T35"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332">
                      <a:moveTo>
                        <a:pt x="237" y="54"/>
                      </a:moveTo>
                      <a:cubicBezTo>
                        <a:pt x="189" y="0"/>
                        <a:pt x="101" y="2"/>
                        <a:pt x="54" y="58"/>
                      </a:cubicBezTo>
                      <a:cubicBezTo>
                        <a:pt x="19" y="100"/>
                        <a:pt x="19" y="161"/>
                        <a:pt x="55" y="203"/>
                      </a:cubicBezTo>
                      <a:cubicBezTo>
                        <a:pt x="67" y="217"/>
                        <a:pt x="81" y="226"/>
                        <a:pt x="98" y="235"/>
                      </a:cubicBezTo>
                      <a:cubicBezTo>
                        <a:pt x="87" y="248"/>
                        <a:pt x="76" y="256"/>
                        <a:pt x="63" y="261"/>
                      </a:cubicBezTo>
                      <a:cubicBezTo>
                        <a:pt x="47" y="268"/>
                        <a:pt x="31" y="274"/>
                        <a:pt x="15" y="281"/>
                      </a:cubicBezTo>
                      <a:cubicBezTo>
                        <a:pt x="0" y="287"/>
                        <a:pt x="7" y="303"/>
                        <a:pt x="6" y="315"/>
                      </a:cubicBezTo>
                      <a:cubicBezTo>
                        <a:pt x="5" y="324"/>
                        <a:pt x="14" y="321"/>
                        <a:pt x="20" y="322"/>
                      </a:cubicBezTo>
                      <a:cubicBezTo>
                        <a:pt x="95" y="332"/>
                        <a:pt x="159" y="304"/>
                        <a:pt x="216" y="250"/>
                      </a:cubicBezTo>
                      <a:cubicBezTo>
                        <a:pt x="235" y="232"/>
                        <a:pt x="250" y="209"/>
                        <a:pt x="258" y="182"/>
                      </a:cubicBezTo>
                      <a:cubicBezTo>
                        <a:pt x="273" y="135"/>
                        <a:pt x="270" y="91"/>
                        <a:pt x="237" y="54"/>
                      </a:cubicBezTo>
                      <a:close/>
                      <a:moveTo>
                        <a:pt x="149" y="209"/>
                      </a:moveTo>
                      <a:cubicBezTo>
                        <a:pt x="116" y="209"/>
                        <a:pt x="88" y="189"/>
                        <a:pt x="76" y="160"/>
                      </a:cubicBezTo>
                      <a:cubicBezTo>
                        <a:pt x="64" y="135"/>
                        <a:pt x="67" y="105"/>
                        <a:pt x="86" y="82"/>
                      </a:cubicBezTo>
                      <a:cubicBezTo>
                        <a:pt x="89" y="78"/>
                        <a:pt x="92" y="75"/>
                        <a:pt x="96" y="72"/>
                      </a:cubicBezTo>
                      <a:cubicBezTo>
                        <a:pt x="110" y="59"/>
                        <a:pt x="129" y="51"/>
                        <a:pt x="149" y="51"/>
                      </a:cubicBezTo>
                      <a:cubicBezTo>
                        <a:pt x="193" y="51"/>
                        <a:pt x="228" y="86"/>
                        <a:pt x="228" y="130"/>
                      </a:cubicBezTo>
                      <a:cubicBezTo>
                        <a:pt x="228" y="174"/>
                        <a:pt x="193" y="209"/>
                        <a:pt x="149" y="209"/>
                      </a:cubicBezTo>
                      <a:close/>
                    </a:path>
                  </a:pathLst>
                </a:custGeom>
                <a:solidFill>
                  <a:srgbClr val="FB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2"/>
                <p:cNvSpPr>
                  <a:spLocks/>
                </p:cNvSpPr>
                <p:nvPr/>
              </p:nvSpPr>
              <p:spPr bwMode="auto">
                <a:xfrm>
                  <a:off x="1325730" y="3299066"/>
                  <a:ext cx="511662" cy="493604"/>
                </a:xfrm>
                <a:custGeom>
                  <a:avLst/>
                  <a:gdLst>
                    <a:gd name="T0" fmla="*/ 14 w 164"/>
                    <a:gd name="T1" fmla="*/ 113 h 158"/>
                    <a:gd name="T2" fmla="*/ 12 w 164"/>
                    <a:gd name="T3" fmla="*/ 109 h 158"/>
                    <a:gd name="T4" fmla="*/ 85 w 164"/>
                    <a:gd name="T5" fmla="*/ 158 h 158"/>
                    <a:gd name="T6" fmla="*/ 164 w 164"/>
                    <a:gd name="T7" fmla="*/ 79 h 158"/>
                    <a:gd name="T8" fmla="*/ 85 w 164"/>
                    <a:gd name="T9" fmla="*/ 0 h 158"/>
                    <a:gd name="T10" fmla="*/ 32 w 164"/>
                    <a:gd name="T11" fmla="*/ 21 h 158"/>
                    <a:gd name="T12" fmla="*/ 32 w 164"/>
                    <a:gd name="T13" fmla="*/ 21 h 158"/>
                    <a:gd name="T14" fmla="*/ 22 w 164"/>
                    <a:gd name="T15" fmla="*/ 31 h 158"/>
                    <a:gd name="T16" fmla="*/ 12 w 164"/>
                    <a:gd name="T1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58">
                      <a:moveTo>
                        <a:pt x="14" y="113"/>
                      </a:moveTo>
                      <a:cubicBezTo>
                        <a:pt x="13" y="112"/>
                        <a:pt x="13" y="111"/>
                        <a:pt x="12" y="109"/>
                      </a:cubicBezTo>
                      <a:cubicBezTo>
                        <a:pt x="24" y="138"/>
                        <a:pt x="52" y="158"/>
                        <a:pt x="85" y="158"/>
                      </a:cubicBezTo>
                      <a:cubicBezTo>
                        <a:pt x="129" y="158"/>
                        <a:pt x="164" y="123"/>
                        <a:pt x="164" y="79"/>
                      </a:cubicBezTo>
                      <a:cubicBezTo>
                        <a:pt x="164" y="35"/>
                        <a:pt x="129" y="0"/>
                        <a:pt x="85" y="0"/>
                      </a:cubicBezTo>
                      <a:cubicBezTo>
                        <a:pt x="65" y="0"/>
                        <a:pt x="46" y="8"/>
                        <a:pt x="32" y="21"/>
                      </a:cubicBezTo>
                      <a:cubicBezTo>
                        <a:pt x="32" y="21"/>
                        <a:pt x="32" y="21"/>
                        <a:pt x="32" y="21"/>
                      </a:cubicBezTo>
                      <a:cubicBezTo>
                        <a:pt x="28" y="24"/>
                        <a:pt x="25" y="27"/>
                        <a:pt x="22" y="31"/>
                      </a:cubicBezTo>
                      <a:cubicBezTo>
                        <a:pt x="3" y="54"/>
                        <a:pt x="0" y="84"/>
                        <a:pt x="12" y="109"/>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3" name="Picture 52"/>
              <p:cNvPicPr>
                <a:picLocks noChangeAspect="1"/>
              </p:cNvPicPr>
              <p:nvPr/>
            </p:nvPicPr>
            <p:blipFill>
              <a:blip r:embed="rId5"/>
              <a:stretch>
                <a:fillRect/>
              </a:stretch>
            </p:blipFill>
            <p:spPr>
              <a:xfrm>
                <a:off x="6082992" y="3173974"/>
                <a:ext cx="399488" cy="399488"/>
              </a:xfrm>
              <a:prstGeom prst="rect">
                <a:avLst/>
              </a:prstGeom>
            </p:spPr>
          </p:pic>
        </p:grpSp>
      </p:grpSp>
      <p:grpSp>
        <p:nvGrpSpPr>
          <p:cNvPr id="56" name="Group 55"/>
          <p:cNvGrpSpPr/>
          <p:nvPr/>
        </p:nvGrpSpPr>
        <p:grpSpPr>
          <a:xfrm>
            <a:off x="7838273" y="2704730"/>
            <a:ext cx="1600200" cy="1600200"/>
            <a:chOff x="7853141" y="2704730"/>
            <a:chExt cx="1600200" cy="1600200"/>
          </a:xfrm>
        </p:grpSpPr>
        <p:sp>
          <p:nvSpPr>
            <p:cNvPr id="57" name="Rectangle 56"/>
            <p:cNvSpPr/>
            <p:nvPr/>
          </p:nvSpPr>
          <p:spPr>
            <a:xfrm>
              <a:off x="7853141"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p:cNvGrpSpPr/>
            <p:nvPr/>
          </p:nvGrpSpPr>
          <p:grpSpPr>
            <a:xfrm>
              <a:off x="8156491" y="2901006"/>
              <a:ext cx="993502" cy="1207648"/>
              <a:chOff x="8156491" y="2901006"/>
              <a:chExt cx="993502" cy="1207648"/>
            </a:xfrm>
          </p:grpSpPr>
          <p:grpSp>
            <p:nvGrpSpPr>
              <p:cNvPr id="59" name="Group 58"/>
              <p:cNvGrpSpPr/>
              <p:nvPr/>
            </p:nvGrpSpPr>
            <p:grpSpPr>
              <a:xfrm>
                <a:off x="8156491" y="2901006"/>
                <a:ext cx="993502" cy="1207648"/>
                <a:chOff x="1127084" y="3139548"/>
                <a:chExt cx="851767" cy="1035364"/>
              </a:xfrm>
            </p:grpSpPr>
            <p:sp>
              <p:nvSpPr>
                <p:cNvPr id="61" name="Freeform 41"/>
                <p:cNvSpPr>
                  <a:spLocks noEditPoints="1"/>
                </p:cNvSpPr>
                <p:nvPr/>
              </p:nvSpPr>
              <p:spPr bwMode="auto">
                <a:xfrm>
                  <a:off x="1127084" y="3139548"/>
                  <a:ext cx="851767" cy="1035364"/>
                </a:xfrm>
                <a:custGeom>
                  <a:avLst/>
                  <a:gdLst>
                    <a:gd name="T0" fmla="*/ 237 w 273"/>
                    <a:gd name="T1" fmla="*/ 54 h 332"/>
                    <a:gd name="T2" fmla="*/ 54 w 273"/>
                    <a:gd name="T3" fmla="*/ 58 h 332"/>
                    <a:gd name="T4" fmla="*/ 55 w 273"/>
                    <a:gd name="T5" fmla="*/ 203 h 332"/>
                    <a:gd name="T6" fmla="*/ 98 w 273"/>
                    <a:gd name="T7" fmla="*/ 235 h 332"/>
                    <a:gd name="T8" fmla="*/ 63 w 273"/>
                    <a:gd name="T9" fmla="*/ 261 h 332"/>
                    <a:gd name="T10" fmla="*/ 15 w 273"/>
                    <a:gd name="T11" fmla="*/ 281 h 332"/>
                    <a:gd name="T12" fmla="*/ 6 w 273"/>
                    <a:gd name="T13" fmla="*/ 315 h 332"/>
                    <a:gd name="T14" fmla="*/ 20 w 273"/>
                    <a:gd name="T15" fmla="*/ 322 h 332"/>
                    <a:gd name="T16" fmla="*/ 216 w 273"/>
                    <a:gd name="T17" fmla="*/ 250 h 332"/>
                    <a:gd name="T18" fmla="*/ 258 w 273"/>
                    <a:gd name="T19" fmla="*/ 182 h 332"/>
                    <a:gd name="T20" fmla="*/ 237 w 273"/>
                    <a:gd name="T21" fmla="*/ 54 h 332"/>
                    <a:gd name="T22" fmla="*/ 149 w 273"/>
                    <a:gd name="T23" fmla="*/ 209 h 332"/>
                    <a:gd name="T24" fmla="*/ 76 w 273"/>
                    <a:gd name="T25" fmla="*/ 160 h 332"/>
                    <a:gd name="T26" fmla="*/ 86 w 273"/>
                    <a:gd name="T27" fmla="*/ 82 h 332"/>
                    <a:gd name="T28" fmla="*/ 96 w 273"/>
                    <a:gd name="T29" fmla="*/ 72 h 332"/>
                    <a:gd name="T30" fmla="*/ 149 w 273"/>
                    <a:gd name="T31" fmla="*/ 51 h 332"/>
                    <a:gd name="T32" fmla="*/ 228 w 273"/>
                    <a:gd name="T33" fmla="*/ 130 h 332"/>
                    <a:gd name="T34" fmla="*/ 149 w 273"/>
                    <a:gd name="T35"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332">
                      <a:moveTo>
                        <a:pt x="237" y="54"/>
                      </a:moveTo>
                      <a:cubicBezTo>
                        <a:pt x="189" y="0"/>
                        <a:pt x="101" y="2"/>
                        <a:pt x="54" y="58"/>
                      </a:cubicBezTo>
                      <a:cubicBezTo>
                        <a:pt x="19" y="100"/>
                        <a:pt x="19" y="161"/>
                        <a:pt x="55" y="203"/>
                      </a:cubicBezTo>
                      <a:cubicBezTo>
                        <a:pt x="67" y="217"/>
                        <a:pt x="81" y="226"/>
                        <a:pt x="98" y="235"/>
                      </a:cubicBezTo>
                      <a:cubicBezTo>
                        <a:pt x="87" y="248"/>
                        <a:pt x="76" y="256"/>
                        <a:pt x="63" y="261"/>
                      </a:cubicBezTo>
                      <a:cubicBezTo>
                        <a:pt x="47" y="268"/>
                        <a:pt x="31" y="274"/>
                        <a:pt x="15" y="281"/>
                      </a:cubicBezTo>
                      <a:cubicBezTo>
                        <a:pt x="0" y="287"/>
                        <a:pt x="7" y="303"/>
                        <a:pt x="6" y="315"/>
                      </a:cubicBezTo>
                      <a:cubicBezTo>
                        <a:pt x="5" y="324"/>
                        <a:pt x="14" y="321"/>
                        <a:pt x="20" y="322"/>
                      </a:cubicBezTo>
                      <a:cubicBezTo>
                        <a:pt x="95" y="332"/>
                        <a:pt x="159" y="304"/>
                        <a:pt x="216" y="250"/>
                      </a:cubicBezTo>
                      <a:cubicBezTo>
                        <a:pt x="235" y="232"/>
                        <a:pt x="250" y="209"/>
                        <a:pt x="258" y="182"/>
                      </a:cubicBezTo>
                      <a:cubicBezTo>
                        <a:pt x="273" y="135"/>
                        <a:pt x="270" y="91"/>
                        <a:pt x="237" y="54"/>
                      </a:cubicBezTo>
                      <a:close/>
                      <a:moveTo>
                        <a:pt x="149" y="209"/>
                      </a:moveTo>
                      <a:cubicBezTo>
                        <a:pt x="116" y="209"/>
                        <a:pt x="88" y="189"/>
                        <a:pt x="76" y="160"/>
                      </a:cubicBezTo>
                      <a:cubicBezTo>
                        <a:pt x="64" y="135"/>
                        <a:pt x="67" y="105"/>
                        <a:pt x="86" y="82"/>
                      </a:cubicBezTo>
                      <a:cubicBezTo>
                        <a:pt x="89" y="78"/>
                        <a:pt x="92" y="75"/>
                        <a:pt x="96" y="72"/>
                      </a:cubicBezTo>
                      <a:cubicBezTo>
                        <a:pt x="110" y="59"/>
                        <a:pt x="129" y="51"/>
                        <a:pt x="149" y="51"/>
                      </a:cubicBezTo>
                      <a:cubicBezTo>
                        <a:pt x="193" y="51"/>
                        <a:pt x="228" y="86"/>
                        <a:pt x="228" y="130"/>
                      </a:cubicBezTo>
                      <a:cubicBezTo>
                        <a:pt x="228" y="174"/>
                        <a:pt x="193" y="209"/>
                        <a:pt x="149" y="209"/>
                      </a:cubicBezTo>
                      <a:close/>
                    </a:path>
                  </a:pathLst>
                </a:custGeom>
                <a:solidFill>
                  <a:srgbClr val="FB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2"/>
                <p:cNvSpPr>
                  <a:spLocks/>
                </p:cNvSpPr>
                <p:nvPr/>
              </p:nvSpPr>
              <p:spPr bwMode="auto">
                <a:xfrm>
                  <a:off x="1325730" y="3299066"/>
                  <a:ext cx="511662" cy="493604"/>
                </a:xfrm>
                <a:custGeom>
                  <a:avLst/>
                  <a:gdLst>
                    <a:gd name="T0" fmla="*/ 14 w 164"/>
                    <a:gd name="T1" fmla="*/ 113 h 158"/>
                    <a:gd name="T2" fmla="*/ 12 w 164"/>
                    <a:gd name="T3" fmla="*/ 109 h 158"/>
                    <a:gd name="T4" fmla="*/ 85 w 164"/>
                    <a:gd name="T5" fmla="*/ 158 h 158"/>
                    <a:gd name="T6" fmla="*/ 164 w 164"/>
                    <a:gd name="T7" fmla="*/ 79 h 158"/>
                    <a:gd name="T8" fmla="*/ 85 w 164"/>
                    <a:gd name="T9" fmla="*/ 0 h 158"/>
                    <a:gd name="T10" fmla="*/ 32 w 164"/>
                    <a:gd name="T11" fmla="*/ 21 h 158"/>
                    <a:gd name="T12" fmla="*/ 32 w 164"/>
                    <a:gd name="T13" fmla="*/ 21 h 158"/>
                    <a:gd name="T14" fmla="*/ 22 w 164"/>
                    <a:gd name="T15" fmla="*/ 31 h 158"/>
                    <a:gd name="T16" fmla="*/ 12 w 164"/>
                    <a:gd name="T1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58">
                      <a:moveTo>
                        <a:pt x="14" y="113"/>
                      </a:moveTo>
                      <a:cubicBezTo>
                        <a:pt x="13" y="112"/>
                        <a:pt x="13" y="111"/>
                        <a:pt x="12" y="109"/>
                      </a:cubicBezTo>
                      <a:cubicBezTo>
                        <a:pt x="24" y="138"/>
                        <a:pt x="52" y="158"/>
                        <a:pt x="85" y="158"/>
                      </a:cubicBezTo>
                      <a:cubicBezTo>
                        <a:pt x="129" y="158"/>
                        <a:pt x="164" y="123"/>
                        <a:pt x="164" y="79"/>
                      </a:cubicBezTo>
                      <a:cubicBezTo>
                        <a:pt x="164" y="35"/>
                        <a:pt x="129" y="0"/>
                        <a:pt x="85" y="0"/>
                      </a:cubicBezTo>
                      <a:cubicBezTo>
                        <a:pt x="65" y="0"/>
                        <a:pt x="46" y="8"/>
                        <a:pt x="32" y="21"/>
                      </a:cubicBezTo>
                      <a:cubicBezTo>
                        <a:pt x="32" y="21"/>
                        <a:pt x="32" y="21"/>
                        <a:pt x="32" y="21"/>
                      </a:cubicBezTo>
                      <a:cubicBezTo>
                        <a:pt x="28" y="24"/>
                        <a:pt x="25" y="27"/>
                        <a:pt x="22" y="31"/>
                      </a:cubicBezTo>
                      <a:cubicBezTo>
                        <a:pt x="3" y="54"/>
                        <a:pt x="0" y="84"/>
                        <a:pt x="12" y="109"/>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0" name="Picture 59"/>
              <p:cNvPicPr>
                <a:picLocks noChangeAspect="1"/>
              </p:cNvPicPr>
              <p:nvPr/>
            </p:nvPicPr>
            <p:blipFill rotWithShape="1">
              <a:blip r:embed="rId6"/>
              <a:srcRect l="19456" t="19456" r="23993" b="23993"/>
              <a:stretch/>
            </p:blipFill>
            <p:spPr>
              <a:xfrm>
                <a:off x="8428037" y="3123696"/>
                <a:ext cx="516194" cy="504724"/>
              </a:xfrm>
              <a:prstGeom prst="rect">
                <a:avLst/>
              </a:prstGeom>
            </p:spPr>
          </p:pic>
        </p:grpSp>
      </p:grpSp>
      <p:grpSp>
        <p:nvGrpSpPr>
          <p:cNvPr id="2" name="Group 1"/>
          <p:cNvGrpSpPr/>
          <p:nvPr/>
        </p:nvGrpSpPr>
        <p:grpSpPr>
          <a:xfrm>
            <a:off x="427038" y="369933"/>
            <a:ext cx="3723860" cy="774710"/>
            <a:chOff x="427038" y="369933"/>
            <a:chExt cx="3723860" cy="774710"/>
          </a:xfrm>
        </p:grpSpPr>
        <p:sp>
          <p:nvSpPr>
            <p:cNvPr id="94" name="Rectangle 93"/>
            <p:cNvSpPr/>
            <p:nvPr/>
          </p:nvSpPr>
          <p:spPr>
            <a:xfrm>
              <a:off x="427038" y="380046"/>
              <a:ext cx="1066799" cy="76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9"/>
            <p:cNvSpPr>
              <a:spLocks noChangeAspect="1"/>
            </p:cNvSpPr>
            <p:nvPr/>
          </p:nvSpPr>
          <p:spPr bwMode="auto">
            <a:xfrm>
              <a:off x="857585" y="475389"/>
              <a:ext cx="483854" cy="608436"/>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86" name="Rectangle 85"/>
            <p:cNvSpPr/>
            <p:nvPr/>
          </p:nvSpPr>
          <p:spPr>
            <a:xfrm>
              <a:off x="1352882" y="369933"/>
              <a:ext cx="2798016" cy="769441"/>
            </a:xfrm>
            <a:prstGeom prst="rect">
              <a:avLst/>
            </a:prstGeom>
            <a:solidFill>
              <a:schemeClr val="accent1"/>
            </a:solidFill>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Language</a:t>
              </a:r>
            </a:p>
          </p:txBody>
        </p:sp>
      </p:grpSp>
    </p:spTree>
    <p:extLst>
      <p:ext uri="{BB962C8B-B14F-4D97-AF65-F5344CB8AC3E}">
        <p14:creationId xmlns:p14="http://schemas.microsoft.com/office/powerpoint/2010/main" val="22320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300"/>
                                        <p:tgtEl>
                                          <p:spTgt spid="89"/>
                                        </p:tgtEl>
                                      </p:cBhvr>
                                    </p:animEffect>
                                    <p:anim calcmode="lin" valueType="num">
                                      <p:cBhvr>
                                        <p:cTn id="7" dur="300"/>
                                        <p:tgtEl>
                                          <p:spTgt spid="89"/>
                                        </p:tgtEl>
                                        <p:attrNameLst>
                                          <p:attrName>ppt_x</p:attrName>
                                        </p:attrNameLst>
                                      </p:cBhvr>
                                      <p:tavLst>
                                        <p:tav tm="0">
                                          <p:val>
                                            <p:strVal val="ppt_x"/>
                                          </p:val>
                                        </p:tav>
                                        <p:tav tm="100000">
                                          <p:val>
                                            <p:strVal val="ppt_x"/>
                                          </p:val>
                                        </p:tav>
                                      </p:tavLst>
                                    </p:anim>
                                    <p:anim calcmode="lin" valueType="num">
                                      <p:cBhvr>
                                        <p:cTn id="8" dur="300"/>
                                        <p:tgtEl>
                                          <p:spTgt spid="89"/>
                                        </p:tgtEl>
                                        <p:attrNameLst>
                                          <p:attrName>ppt_y</p:attrName>
                                        </p:attrNameLst>
                                      </p:cBhvr>
                                      <p:tavLst>
                                        <p:tav tm="0">
                                          <p:val>
                                            <p:strVal val="ppt_y"/>
                                          </p:val>
                                        </p:tav>
                                        <p:tav tm="100000">
                                          <p:val>
                                            <p:strVal val="ppt_y+.1"/>
                                          </p:val>
                                        </p:tav>
                                      </p:tavLst>
                                    </p:anim>
                                    <p:set>
                                      <p:cBhvr>
                                        <p:cTn id="9" dur="1" fill="hold">
                                          <p:stCondLst>
                                            <p:cond delay="299"/>
                                          </p:stCondLst>
                                        </p:cTn>
                                        <p:tgtEl>
                                          <p:spTgt spid="89"/>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
                                        <p:tgtEl>
                                          <p:spTgt spid="2"/>
                                        </p:tgtEl>
                                      </p:cBhvr>
                                    </p:animEffect>
                                    <p:anim calcmode="lin" valueType="num">
                                      <p:cBhvr>
                                        <p:cTn id="13" dur="300" fill="hold"/>
                                        <p:tgtEl>
                                          <p:spTgt spid="2"/>
                                        </p:tgtEl>
                                        <p:attrNameLst>
                                          <p:attrName>ppt_x</p:attrName>
                                        </p:attrNameLst>
                                      </p:cBhvr>
                                      <p:tavLst>
                                        <p:tav tm="0">
                                          <p:val>
                                            <p:strVal val="#ppt_x"/>
                                          </p:val>
                                        </p:tav>
                                        <p:tav tm="100000">
                                          <p:val>
                                            <p:strVal val="#ppt_x"/>
                                          </p:val>
                                        </p:tav>
                                      </p:tavLst>
                                    </p:anim>
                                    <p:anim calcmode="lin" valueType="num">
                                      <p:cBhvr>
                                        <p:cTn id="14" dur="3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47" presetClass="entr" presetSubtype="0" fill="hold"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47"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
                                        <p:tgtEl>
                                          <p:spTgt spid="7"/>
                                        </p:tgtEl>
                                      </p:cBhvr>
                                    </p:animEffect>
                                    <p:anim calcmode="lin" valueType="num">
                                      <p:cBhvr>
                                        <p:cTn id="33" dur="300" fill="hold"/>
                                        <p:tgtEl>
                                          <p:spTgt spid="7"/>
                                        </p:tgtEl>
                                        <p:attrNameLst>
                                          <p:attrName>ppt_x</p:attrName>
                                        </p:attrNameLst>
                                      </p:cBhvr>
                                      <p:tavLst>
                                        <p:tav tm="0">
                                          <p:val>
                                            <p:strVal val="#ppt_x"/>
                                          </p:val>
                                        </p:tav>
                                        <p:tav tm="100000">
                                          <p:val>
                                            <p:strVal val="#ppt_x"/>
                                          </p:val>
                                        </p:tav>
                                      </p:tavLst>
                                    </p:anim>
                                    <p:anim calcmode="lin" valueType="num">
                                      <p:cBhvr>
                                        <p:cTn id="3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47" presetClass="entr" presetSubtype="0" fill="hold" nodeType="withEffect">
                                  <p:stCondLst>
                                    <p:cond delay="25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300"/>
                                        <p:tgtEl>
                                          <p:spTgt spid="8"/>
                                        </p:tgtEl>
                                      </p:cBhvr>
                                    </p:animEffect>
                                    <p:anim calcmode="lin" valueType="num">
                                      <p:cBhvr>
                                        <p:cTn id="43" dur="300" fill="hold"/>
                                        <p:tgtEl>
                                          <p:spTgt spid="8"/>
                                        </p:tgtEl>
                                        <p:attrNameLst>
                                          <p:attrName>ppt_x</p:attrName>
                                        </p:attrNameLst>
                                      </p:cBhvr>
                                      <p:tavLst>
                                        <p:tav tm="0">
                                          <p:val>
                                            <p:strVal val="#ppt_x"/>
                                          </p:val>
                                        </p:tav>
                                        <p:tav tm="100000">
                                          <p:val>
                                            <p:strVal val="#ppt_x"/>
                                          </p:val>
                                        </p:tav>
                                      </p:tavLst>
                                    </p:anim>
                                    <p:anim calcmode="lin" valueType="num">
                                      <p:cBhvr>
                                        <p:cTn id="44"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47" presetClass="entr" presetSubtype="0" fill="hold" nodeType="with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300"/>
                                        <p:tgtEl>
                                          <p:spTgt spid="9"/>
                                        </p:tgtEl>
                                      </p:cBhvr>
                                    </p:animEffect>
                                    <p:anim calcmode="lin" valueType="num">
                                      <p:cBhvr>
                                        <p:cTn id="53" dur="300" fill="hold"/>
                                        <p:tgtEl>
                                          <p:spTgt spid="9"/>
                                        </p:tgtEl>
                                        <p:attrNameLst>
                                          <p:attrName>ppt_x</p:attrName>
                                        </p:attrNameLst>
                                      </p:cBhvr>
                                      <p:tavLst>
                                        <p:tav tm="0">
                                          <p:val>
                                            <p:strVal val="#ppt_x"/>
                                          </p:val>
                                        </p:tav>
                                        <p:tav tm="100000">
                                          <p:val>
                                            <p:strVal val="#ppt_x"/>
                                          </p:val>
                                        </p:tav>
                                      </p:tavLst>
                                    </p:anim>
                                    <p:anim calcmode="lin" valueType="num">
                                      <p:cBhvr>
                                        <p:cTn id="54" dur="3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par>
                                <p:cTn id="60" presetID="47" presetClass="entr" presetSubtype="0" fill="hold" nodeType="withEffect">
                                  <p:stCondLst>
                                    <p:cond delay="25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300"/>
                                        <p:tgtEl>
                                          <p:spTgt spid="10"/>
                                        </p:tgtEl>
                                      </p:cBhvr>
                                    </p:animEffect>
                                    <p:anim calcmode="lin" valueType="num">
                                      <p:cBhvr>
                                        <p:cTn id="63" dur="300" fill="hold"/>
                                        <p:tgtEl>
                                          <p:spTgt spid="10"/>
                                        </p:tgtEl>
                                        <p:attrNameLst>
                                          <p:attrName>ppt_x</p:attrName>
                                        </p:attrNameLst>
                                      </p:cBhvr>
                                      <p:tavLst>
                                        <p:tav tm="0">
                                          <p:val>
                                            <p:strVal val="#ppt_x"/>
                                          </p:val>
                                        </p:tav>
                                        <p:tav tm="100000">
                                          <p:val>
                                            <p:strVal val="#ppt_x"/>
                                          </p:val>
                                        </p:tav>
                                      </p:tavLst>
                                    </p:anim>
                                    <p:anim calcmode="lin" valueType="num">
                                      <p:cBhvr>
                                        <p:cTn id="64" dur="3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 name="Rectangle 135"/>
          <p:cNvSpPr/>
          <p:nvPr/>
        </p:nvSpPr>
        <p:spPr>
          <a:xfrm>
            <a:off x="0" y="0"/>
            <a:ext cx="12436475"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857585" y="369933"/>
            <a:ext cx="3293313" cy="769441"/>
            <a:chOff x="857585" y="369933"/>
            <a:chExt cx="3293313" cy="769441"/>
          </a:xfrm>
        </p:grpSpPr>
        <p:sp>
          <p:nvSpPr>
            <p:cNvPr id="63" name="Freeform 9"/>
            <p:cNvSpPr>
              <a:spLocks noChangeAspect="1"/>
            </p:cNvSpPr>
            <p:nvPr/>
          </p:nvSpPr>
          <p:spPr bwMode="auto">
            <a:xfrm>
              <a:off x="857585" y="475389"/>
              <a:ext cx="483854" cy="608436"/>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68" name="Rectangle 67"/>
            <p:cNvSpPr/>
            <p:nvPr/>
          </p:nvSpPr>
          <p:spPr>
            <a:xfrm>
              <a:off x="1352882" y="369933"/>
              <a:ext cx="2798016" cy="769441"/>
            </a:xfrm>
            <a:prstGeom prst="rect">
              <a:avLst/>
            </a:prstGeom>
            <a:noFill/>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Language</a:t>
              </a:r>
            </a:p>
          </p:txBody>
        </p:sp>
      </p:grpSp>
      <p:grpSp>
        <p:nvGrpSpPr>
          <p:cNvPr id="6" name="Group 5"/>
          <p:cNvGrpSpPr/>
          <p:nvPr/>
        </p:nvGrpSpPr>
        <p:grpSpPr>
          <a:xfrm>
            <a:off x="370416" y="281995"/>
            <a:ext cx="4095221" cy="857929"/>
            <a:chOff x="370416" y="281995"/>
            <a:chExt cx="4095221" cy="857929"/>
          </a:xfrm>
        </p:grpSpPr>
        <p:grpSp>
          <p:nvGrpSpPr>
            <p:cNvPr id="5" name="Group 4"/>
            <p:cNvGrpSpPr/>
            <p:nvPr/>
          </p:nvGrpSpPr>
          <p:grpSpPr>
            <a:xfrm>
              <a:off x="370416" y="281995"/>
              <a:ext cx="4095221" cy="857929"/>
              <a:chOff x="370416" y="281305"/>
              <a:chExt cx="4095221" cy="857929"/>
            </a:xfrm>
          </p:grpSpPr>
          <p:sp>
            <p:nvSpPr>
              <p:cNvPr id="62" name="Rectangle 61"/>
              <p:cNvSpPr/>
              <p:nvPr/>
            </p:nvSpPr>
            <p:spPr>
              <a:xfrm>
                <a:off x="1356203" y="369793"/>
                <a:ext cx="3109434" cy="769441"/>
              </a:xfrm>
              <a:prstGeom prst="rect">
                <a:avLst/>
              </a:prstGeom>
              <a:solidFill>
                <a:schemeClr val="accent1"/>
              </a:solidFill>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Knowledge</a:t>
                </a:r>
              </a:p>
            </p:txBody>
          </p:sp>
          <p:sp>
            <p:nvSpPr>
              <p:cNvPr id="67" name="Rectangle 66"/>
              <p:cNvSpPr/>
              <p:nvPr/>
            </p:nvSpPr>
            <p:spPr>
              <a:xfrm>
                <a:off x="370416" y="281305"/>
                <a:ext cx="1066799" cy="624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reeform 5"/>
            <p:cNvSpPr>
              <a:spLocks/>
            </p:cNvSpPr>
            <p:nvPr/>
          </p:nvSpPr>
          <p:spPr bwMode="auto">
            <a:xfrm>
              <a:off x="680827" y="458609"/>
              <a:ext cx="660611" cy="660611"/>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nvGrpSpPr>
          <p:cNvPr id="19" name="Group 18"/>
          <p:cNvGrpSpPr/>
          <p:nvPr/>
        </p:nvGrpSpPr>
        <p:grpSpPr>
          <a:xfrm>
            <a:off x="6811543" y="2704730"/>
            <a:ext cx="1600200" cy="1600200"/>
            <a:chOff x="6746821" y="2704730"/>
            <a:chExt cx="1600200" cy="1600200"/>
          </a:xfrm>
        </p:grpSpPr>
        <p:sp>
          <p:nvSpPr>
            <p:cNvPr id="39" name="Rectangle 38"/>
            <p:cNvSpPr/>
            <p:nvPr/>
          </p:nvSpPr>
          <p:spPr>
            <a:xfrm>
              <a:off x="6746821"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953196" y="2913486"/>
              <a:ext cx="1187450" cy="1182688"/>
              <a:chOff x="6953196" y="2913486"/>
              <a:chExt cx="1187450" cy="1182688"/>
            </a:xfrm>
          </p:grpSpPr>
          <p:grpSp>
            <p:nvGrpSpPr>
              <p:cNvPr id="119" name="Group 4"/>
              <p:cNvGrpSpPr>
                <a:grpSpLocks noChangeAspect="1"/>
              </p:cNvGrpSpPr>
              <p:nvPr/>
            </p:nvGrpSpPr>
            <p:grpSpPr bwMode="auto">
              <a:xfrm>
                <a:off x="6953196" y="2913486"/>
                <a:ext cx="1187450" cy="1182688"/>
                <a:chOff x="864" y="1833"/>
                <a:chExt cx="748" cy="745"/>
              </a:xfrm>
            </p:grpSpPr>
            <p:sp>
              <p:nvSpPr>
                <p:cNvPr id="120" name="Freeform 5"/>
                <p:cNvSpPr>
                  <a:spLocks noEditPoints="1"/>
                </p:cNvSpPr>
                <p:nvPr/>
              </p:nvSpPr>
              <p:spPr bwMode="auto">
                <a:xfrm>
                  <a:off x="864" y="1833"/>
                  <a:ext cx="748" cy="745"/>
                </a:xfrm>
                <a:custGeom>
                  <a:avLst/>
                  <a:gdLst>
                    <a:gd name="T0" fmla="*/ 300 w 303"/>
                    <a:gd name="T1" fmla="*/ 151 h 302"/>
                    <a:gd name="T2" fmla="*/ 301 w 303"/>
                    <a:gd name="T3" fmla="*/ 134 h 302"/>
                    <a:gd name="T4" fmla="*/ 290 w 303"/>
                    <a:gd name="T5" fmla="*/ 121 h 302"/>
                    <a:gd name="T6" fmla="*/ 280 w 303"/>
                    <a:gd name="T7" fmla="*/ 122 h 302"/>
                    <a:gd name="T8" fmla="*/ 263 w 303"/>
                    <a:gd name="T9" fmla="*/ 82 h 302"/>
                    <a:gd name="T10" fmla="*/ 272 w 303"/>
                    <a:gd name="T11" fmla="*/ 75 h 302"/>
                    <a:gd name="T12" fmla="*/ 272 w 303"/>
                    <a:gd name="T13" fmla="*/ 62 h 302"/>
                    <a:gd name="T14" fmla="*/ 243 w 303"/>
                    <a:gd name="T15" fmla="*/ 33 h 302"/>
                    <a:gd name="T16" fmla="*/ 225 w 303"/>
                    <a:gd name="T17" fmla="*/ 34 h 302"/>
                    <a:gd name="T18" fmla="*/ 220 w 303"/>
                    <a:gd name="T19" fmla="*/ 40 h 302"/>
                    <a:gd name="T20" fmla="*/ 181 w 303"/>
                    <a:gd name="T21" fmla="*/ 24 h 302"/>
                    <a:gd name="T22" fmla="*/ 181 w 303"/>
                    <a:gd name="T23" fmla="*/ 14 h 302"/>
                    <a:gd name="T24" fmla="*/ 171 w 303"/>
                    <a:gd name="T25" fmla="*/ 1 h 302"/>
                    <a:gd name="T26" fmla="*/ 132 w 303"/>
                    <a:gd name="T27" fmla="*/ 1 h 302"/>
                    <a:gd name="T28" fmla="*/ 120 w 303"/>
                    <a:gd name="T29" fmla="*/ 14 h 302"/>
                    <a:gd name="T30" fmla="*/ 121 w 303"/>
                    <a:gd name="T31" fmla="*/ 23 h 302"/>
                    <a:gd name="T32" fmla="*/ 81 w 303"/>
                    <a:gd name="T33" fmla="*/ 40 h 302"/>
                    <a:gd name="T34" fmla="*/ 74 w 303"/>
                    <a:gd name="T35" fmla="*/ 31 h 302"/>
                    <a:gd name="T36" fmla="*/ 61 w 303"/>
                    <a:gd name="T37" fmla="*/ 31 h 302"/>
                    <a:gd name="T38" fmla="*/ 32 w 303"/>
                    <a:gd name="T39" fmla="*/ 59 h 302"/>
                    <a:gd name="T40" fmla="*/ 33 w 303"/>
                    <a:gd name="T41" fmla="*/ 77 h 302"/>
                    <a:gd name="T42" fmla="*/ 39 w 303"/>
                    <a:gd name="T43" fmla="*/ 82 h 302"/>
                    <a:gd name="T44" fmla="*/ 23 w 303"/>
                    <a:gd name="T45" fmla="*/ 122 h 302"/>
                    <a:gd name="T46" fmla="*/ 11 w 303"/>
                    <a:gd name="T47" fmla="*/ 121 h 302"/>
                    <a:gd name="T48" fmla="*/ 9 w 303"/>
                    <a:gd name="T49" fmla="*/ 121 h 302"/>
                    <a:gd name="T50" fmla="*/ 1 w 303"/>
                    <a:gd name="T51" fmla="*/ 131 h 302"/>
                    <a:gd name="T52" fmla="*/ 1 w 303"/>
                    <a:gd name="T53" fmla="*/ 169 h 302"/>
                    <a:gd name="T54" fmla="*/ 12 w 303"/>
                    <a:gd name="T55" fmla="*/ 181 h 302"/>
                    <a:gd name="T56" fmla="*/ 22 w 303"/>
                    <a:gd name="T57" fmla="*/ 181 h 302"/>
                    <a:gd name="T58" fmla="*/ 38 w 303"/>
                    <a:gd name="T59" fmla="*/ 220 h 302"/>
                    <a:gd name="T60" fmla="*/ 38 w 303"/>
                    <a:gd name="T61" fmla="*/ 220 h 302"/>
                    <a:gd name="T62" fmla="*/ 30 w 303"/>
                    <a:gd name="T63" fmla="*/ 227 h 302"/>
                    <a:gd name="T64" fmla="*/ 29 w 303"/>
                    <a:gd name="T65" fmla="*/ 240 h 302"/>
                    <a:gd name="T66" fmla="*/ 61 w 303"/>
                    <a:gd name="T67" fmla="*/ 271 h 302"/>
                    <a:gd name="T68" fmla="*/ 74 w 303"/>
                    <a:gd name="T69" fmla="*/ 271 h 302"/>
                    <a:gd name="T70" fmla="*/ 81 w 303"/>
                    <a:gd name="T71" fmla="*/ 264 h 302"/>
                    <a:gd name="T72" fmla="*/ 122 w 303"/>
                    <a:gd name="T73" fmla="*/ 281 h 302"/>
                    <a:gd name="T74" fmla="*/ 121 w 303"/>
                    <a:gd name="T75" fmla="*/ 291 h 302"/>
                    <a:gd name="T76" fmla="*/ 130 w 303"/>
                    <a:gd name="T77" fmla="*/ 301 h 302"/>
                    <a:gd name="T78" fmla="*/ 168 w 303"/>
                    <a:gd name="T79" fmla="*/ 301 h 302"/>
                    <a:gd name="T80" fmla="*/ 180 w 303"/>
                    <a:gd name="T81" fmla="*/ 286 h 302"/>
                    <a:gd name="T82" fmla="*/ 180 w 303"/>
                    <a:gd name="T83" fmla="*/ 281 h 302"/>
                    <a:gd name="T84" fmla="*/ 221 w 303"/>
                    <a:gd name="T85" fmla="*/ 264 h 302"/>
                    <a:gd name="T86" fmla="*/ 227 w 303"/>
                    <a:gd name="T87" fmla="*/ 271 h 302"/>
                    <a:gd name="T88" fmla="*/ 241 w 303"/>
                    <a:gd name="T89" fmla="*/ 271 h 302"/>
                    <a:gd name="T90" fmla="*/ 271 w 303"/>
                    <a:gd name="T91" fmla="*/ 242 h 302"/>
                    <a:gd name="T92" fmla="*/ 271 w 303"/>
                    <a:gd name="T93" fmla="*/ 228 h 302"/>
                    <a:gd name="T94" fmla="*/ 263 w 303"/>
                    <a:gd name="T95" fmla="*/ 222 h 302"/>
                    <a:gd name="T96" fmla="*/ 280 w 303"/>
                    <a:gd name="T97" fmla="*/ 181 h 302"/>
                    <a:gd name="T98" fmla="*/ 299 w 303"/>
                    <a:gd name="T99" fmla="*/ 179 h 302"/>
                    <a:gd name="T100" fmla="*/ 300 w 303"/>
                    <a:gd name="T101" fmla="*/ 151 h 302"/>
                    <a:gd name="T102" fmla="*/ 151 w 303"/>
                    <a:gd name="T103" fmla="*/ 230 h 302"/>
                    <a:gd name="T104" fmla="*/ 72 w 303"/>
                    <a:gd name="T105" fmla="*/ 151 h 302"/>
                    <a:gd name="T106" fmla="*/ 151 w 303"/>
                    <a:gd name="T107" fmla="*/ 72 h 302"/>
                    <a:gd name="T108" fmla="*/ 230 w 303"/>
                    <a:gd name="T109" fmla="*/ 151 h 302"/>
                    <a:gd name="T110" fmla="*/ 151 w 303"/>
                    <a:gd name="T111" fmla="*/ 23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302">
                      <a:moveTo>
                        <a:pt x="300" y="151"/>
                      </a:moveTo>
                      <a:cubicBezTo>
                        <a:pt x="301" y="146"/>
                        <a:pt x="300" y="140"/>
                        <a:pt x="301" y="134"/>
                      </a:cubicBezTo>
                      <a:cubicBezTo>
                        <a:pt x="302" y="124"/>
                        <a:pt x="299" y="120"/>
                        <a:pt x="290" y="121"/>
                      </a:cubicBezTo>
                      <a:cubicBezTo>
                        <a:pt x="287" y="121"/>
                        <a:pt x="283" y="122"/>
                        <a:pt x="280" y="122"/>
                      </a:cubicBezTo>
                      <a:cubicBezTo>
                        <a:pt x="276" y="108"/>
                        <a:pt x="270" y="94"/>
                        <a:pt x="263" y="82"/>
                      </a:cubicBezTo>
                      <a:cubicBezTo>
                        <a:pt x="265" y="79"/>
                        <a:pt x="269" y="77"/>
                        <a:pt x="272" y="75"/>
                      </a:cubicBezTo>
                      <a:cubicBezTo>
                        <a:pt x="277" y="70"/>
                        <a:pt x="278" y="67"/>
                        <a:pt x="272" y="62"/>
                      </a:cubicBezTo>
                      <a:cubicBezTo>
                        <a:pt x="262" y="53"/>
                        <a:pt x="252" y="44"/>
                        <a:pt x="243" y="33"/>
                      </a:cubicBezTo>
                      <a:cubicBezTo>
                        <a:pt x="237" y="26"/>
                        <a:pt x="231" y="25"/>
                        <a:pt x="225" y="34"/>
                      </a:cubicBezTo>
                      <a:cubicBezTo>
                        <a:pt x="224" y="36"/>
                        <a:pt x="222" y="38"/>
                        <a:pt x="220" y="40"/>
                      </a:cubicBezTo>
                      <a:cubicBezTo>
                        <a:pt x="208" y="32"/>
                        <a:pt x="195" y="27"/>
                        <a:pt x="181" y="24"/>
                      </a:cubicBezTo>
                      <a:cubicBezTo>
                        <a:pt x="181" y="21"/>
                        <a:pt x="180" y="18"/>
                        <a:pt x="181" y="14"/>
                      </a:cubicBezTo>
                      <a:cubicBezTo>
                        <a:pt x="183" y="4"/>
                        <a:pt x="179" y="0"/>
                        <a:pt x="171" y="1"/>
                      </a:cubicBezTo>
                      <a:cubicBezTo>
                        <a:pt x="158" y="2"/>
                        <a:pt x="145" y="2"/>
                        <a:pt x="132" y="1"/>
                      </a:cubicBezTo>
                      <a:cubicBezTo>
                        <a:pt x="123" y="1"/>
                        <a:pt x="120" y="4"/>
                        <a:pt x="120" y="14"/>
                      </a:cubicBezTo>
                      <a:cubicBezTo>
                        <a:pt x="121" y="17"/>
                        <a:pt x="121" y="20"/>
                        <a:pt x="121" y="23"/>
                      </a:cubicBezTo>
                      <a:cubicBezTo>
                        <a:pt x="107" y="27"/>
                        <a:pt x="93" y="32"/>
                        <a:pt x="81" y="40"/>
                      </a:cubicBezTo>
                      <a:cubicBezTo>
                        <a:pt x="79" y="37"/>
                        <a:pt x="77" y="34"/>
                        <a:pt x="74" y="31"/>
                      </a:cubicBezTo>
                      <a:cubicBezTo>
                        <a:pt x="69" y="25"/>
                        <a:pt x="66" y="26"/>
                        <a:pt x="61" y="31"/>
                      </a:cubicBezTo>
                      <a:cubicBezTo>
                        <a:pt x="52" y="41"/>
                        <a:pt x="42" y="51"/>
                        <a:pt x="32" y="59"/>
                      </a:cubicBezTo>
                      <a:cubicBezTo>
                        <a:pt x="23" y="67"/>
                        <a:pt x="25" y="71"/>
                        <a:pt x="33" y="77"/>
                      </a:cubicBezTo>
                      <a:cubicBezTo>
                        <a:pt x="34" y="79"/>
                        <a:pt x="37" y="80"/>
                        <a:pt x="39" y="82"/>
                      </a:cubicBezTo>
                      <a:cubicBezTo>
                        <a:pt x="32" y="94"/>
                        <a:pt x="26" y="107"/>
                        <a:pt x="23" y="122"/>
                      </a:cubicBezTo>
                      <a:cubicBezTo>
                        <a:pt x="19" y="122"/>
                        <a:pt x="14" y="120"/>
                        <a:pt x="11" y="121"/>
                      </a:cubicBezTo>
                      <a:cubicBezTo>
                        <a:pt x="10" y="121"/>
                        <a:pt x="10" y="121"/>
                        <a:pt x="9" y="121"/>
                      </a:cubicBezTo>
                      <a:cubicBezTo>
                        <a:pt x="2" y="120"/>
                        <a:pt x="1" y="124"/>
                        <a:pt x="1" y="131"/>
                      </a:cubicBezTo>
                      <a:cubicBezTo>
                        <a:pt x="2" y="144"/>
                        <a:pt x="2" y="157"/>
                        <a:pt x="1" y="169"/>
                      </a:cubicBezTo>
                      <a:cubicBezTo>
                        <a:pt x="0" y="179"/>
                        <a:pt x="4" y="183"/>
                        <a:pt x="12" y="181"/>
                      </a:cubicBezTo>
                      <a:cubicBezTo>
                        <a:pt x="16" y="180"/>
                        <a:pt x="19" y="180"/>
                        <a:pt x="22" y="181"/>
                      </a:cubicBezTo>
                      <a:cubicBezTo>
                        <a:pt x="25" y="195"/>
                        <a:pt x="31" y="208"/>
                        <a:pt x="38" y="220"/>
                      </a:cubicBezTo>
                      <a:cubicBezTo>
                        <a:pt x="38" y="220"/>
                        <a:pt x="38" y="220"/>
                        <a:pt x="38" y="220"/>
                      </a:cubicBezTo>
                      <a:cubicBezTo>
                        <a:pt x="35" y="222"/>
                        <a:pt x="33" y="225"/>
                        <a:pt x="30" y="227"/>
                      </a:cubicBezTo>
                      <a:cubicBezTo>
                        <a:pt x="24" y="231"/>
                        <a:pt x="23" y="234"/>
                        <a:pt x="29" y="240"/>
                      </a:cubicBezTo>
                      <a:cubicBezTo>
                        <a:pt x="40" y="250"/>
                        <a:pt x="50" y="261"/>
                        <a:pt x="61" y="271"/>
                      </a:cubicBezTo>
                      <a:cubicBezTo>
                        <a:pt x="66" y="277"/>
                        <a:pt x="69" y="277"/>
                        <a:pt x="74" y="271"/>
                      </a:cubicBezTo>
                      <a:cubicBezTo>
                        <a:pt x="76" y="269"/>
                        <a:pt x="78" y="266"/>
                        <a:pt x="81" y="264"/>
                      </a:cubicBezTo>
                      <a:cubicBezTo>
                        <a:pt x="93" y="272"/>
                        <a:pt x="107" y="277"/>
                        <a:pt x="122" y="281"/>
                      </a:cubicBezTo>
                      <a:cubicBezTo>
                        <a:pt x="122" y="283"/>
                        <a:pt x="121" y="286"/>
                        <a:pt x="121" y="291"/>
                      </a:cubicBezTo>
                      <a:cubicBezTo>
                        <a:pt x="119" y="299"/>
                        <a:pt x="124" y="301"/>
                        <a:pt x="130" y="301"/>
                      </a:cubicBezTo>
                      <a:cubicBezTo>
                        <a:pt x="143" y="300"/>
                        <a:pt x="155" y="300"/>
                        <a:pt x="168" y="301"/>
                      </a:cubicBezTo>
                      <a:cubicBezTo>
                        <a:pt x="178" y="302"/>
                        <a:pt x="182" y="298"/>
                        <a:pt x="180" y="286"/>
                      </a:cubicBezTo>
                      <a:cubicBezTo>
                        <a:pt x="180" y="284"/>
                        <a:pt x="180" y="282"/>
                        <a:pt x="180" y="281"/>
                      </a:cubicBezTo>
                      <a:cubicBezTo>
                        <a:pt x="195" y="278"/>
                        <a:pt x="209" y="272"/>
                        <a:pt x="221" y="264"/>
                      </a:cubicBezTo>
                      <a:cubicBezTo>
                        <a:pt x="223" y="265"/>
                        <a:pt x="225" y="268"/>
                        <a:pt x="227" y="271"/>
                      </a:cubicBezTo>
                      <a:cubicBezTo>
                        <a:pt x="231" y="277"/>
                        <a:pt x="235" y="278"/>
                        <a:pt x="241" y="271"/>
                      </a:cubicBezTo>
                      <a:cubicBezTo>
                        <a:pt x="250" y="261"/>
                        <a:pt x="261" y="251"/>
                        <a:pt x="271" y="242"/>
                      </a:cubicBezTo>
                      <a:cubicBezTo>
                        <a:pt x="276" y="237"/>
                        <a:pt x="278" y="232"/>
                        <a:pt x="271" y="228"/>
                      </a:cubicBezTo>
                      <a:cubicBezTo>
                        <a:pt x="267" y="226"/>
                        <a:pt x="265" y="224"/>
                        <a:pt x="263" y="222"/>
                      </a:cubicBezTo>
                      <a:cubicBezTo>
                        <a:pt x="271" y="209"/>
                        <a:pt x="277" y="196"/>
                        <a:pt x="280" y="181"/>
                      </a:cubicBezTo>
                      <a:cubicBezTo>
                        <a:pt x="287" y="181"/>
                        <a:pt x="296" y="185"/>
                        <a:pt x="299" y="179"/>
                      </a:cubicBezTo>
                      <a:cubicBezTo>
                        <a:pt x="303" y="172"/>
                        <a:pt x="300" y="161"/>
                        <a:pt x="300" y="151"/>
                      </a:cubicBezTo>
                      <a:close/>
                      <a:moveTo>
                        <a:pt x="151" y="230"/>
                      </a:moveTo>
                      <a:cubicBezTo>
                        <a:pt x="107" y="230"/>
                        <a:pt x="72" y="195"/>
                        <a:pt x="72" y="151"/>
                      </a:cubicBezTo>
                      <a:cubicBezTo>
                        <a:pt x="72" y="107"/>
                        <a:pt x="107" y="72"/>
                        <a:pt x="151" y="72"/>
                      </a:cubicBezTo>
                      <a:cubicBezTo>
                        <a:pt x="195" y="72"/>
                        <a:pt x="230" y="107"/>
                        <a:pt x="230" y="151"/>
                      </a:cubicBezTo>
                      <a:cubicBezTo>
                        <a:pt x="230" y="195"/>
                        <a:pt x="195" y="230"/>
                        <a:pt x="151" y="230"/>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6"/>
                <p:cNvSpPr>
                  <a:spLocks noChangeArrowheads="1"/>
                </p:cNvSpPr>
                <p:nvPr/>
              </p:nvSpPr>
              <p:spPr bwMode="auto">
                <a:xfrm>
                  <a:off x="1042" y="2011"/>
                  <a:ext cx="389" cy="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7371067" y="3328976"/>
                <a:ext cx="351709" cy="351709"/>
                <a:chOff x="8353301" y="532550"/>
                <a:chExt cx="531936" cy="531936"/>
              </a:xfrm>
            </p:grpSpPr>
            <p:sp>
              <p:nvSpPr>
                <p:cNvPr id="16" name="Rounded Rectangle 15"/>
                <p:cNvSpPr/>
                <p:nvPr/>
              </p:nvSpPr>
              <p:spPr>
                <a:xfrm>
                  <a:off x="8353301" y="532550"/>
                  <a:ext cx="379536" cy="379536"/>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8505701" y="684950"/>
                  <a:ext cx="379536" cy="379536"/>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p:cNvGrpSpPr/>
          <p:nvPr/>
        </p:nvGrpSpPr>
        <p:grpSpPr>
          <a:xfrm>
            <a:off x="4021752" y="2704730"/>
            <a:ext cx="1600200" cy="1600200"/>
            <a:chOff x="3957030" y="2704730"/>
            <a:chExt cx="1600200" cy="1600200"/>
          </a:xfrm>
        </p:grpSpPr>
        <p:sp>
          <p:nvSpPr>
            <p:cNvPr id="49" name="Rectangle 48"/>
            <p:cNvSpPr/>
            <p:nvPr/>
          </p:nvSpPr>
          <p:spPr>
            <a:xfrm>
              <a:off x="3957030"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163405" y="2913486"/>
              <a:ext cx="1187450" cy="1182688"/>
              <a:chOff x="4163405" y="2913486"/>
              <a:chExt cx="1187450" cy="1182688"/>
            </a:xfrm>
          </p:grpSpPr>
          <p:grpSp>
            <p:nvGrpSpPr>
              <p:cNvPr id="116" name="Group 4"/>
              <p:cNvGrpSpPr>
                <a:grpSpLocks noChangeAspect="1"/>
              </p:cNvGrpSpPr>
              <p:nvPr/>
            </p:nvGrpSpPr>
            <p:grpSpPr bwMode="auto">
              <a:xfrm>
                <a:off x="4163405" y="2913486"/>
                <a:ext cx="1187450" cy="1182688"/>
                <a:chOff x="864" y="1833"/>
                <a:chExt cx="748" cy="745"/>
              </a:xfrm>
            </p:grpSpPr>
            <p:sp>
              <p:nvSpPr>
                <p:cNvPr id="117" name="Freeform 5"/>
                <p:cNvSpPr>
                  <a:spLocks noEditPoints="1"/>
                </p:cNvSpPr>
                <p:nvPr/>
              </p:nvSpPr>
              <p:spPr bwMode="auto">
                <a:xfrm>
                  <a:off x="864" y="1833"/>
                  <a:ext cx="748" cy="745"/>
                </a:xfrm>
                <a:custGeom>
                  <a:avLst/>
                  <a:gdLst>
                    <a:gd name="T0" fmla="*/ 300 w 303"/>
                    <a:gd name="T1" fmla="*/ 151 h 302"/>
                    <a:gd name="T2" fmla="*/ 301 w 303"/>
                    <a:gd name="T3" fmla="*/ 134 h 302"/>
                    <a:gd name="T4" fmla="*/ 290 w 303"/>
                    <a:gd name="T5" fmla="*/ 121 h 302"/>
                    <a:gd name="T6" fmla="*/ 280 w 303"/>
                    <a:gd name="T7" fmla="*/ 122 h 302"/>
                    <a:gd name="T8" fmla="*/ 263 w 303"/>
                    <a:gd name="T9" fmla="*/ 82 h 302"/>
                    <a:gd name="T10" fmla="*/ 272 w 303"/>
                    <a:gd name="T11" fmla="*/ 75 h 302"/>
                    <a:gd name="T12" fmla="*/ 272 w 303"/>
                    <a:gd name="T13" fmla="*/ 62 h 302"/>
                    <a:gd name="T14" fmla="*/ 243 w 303"/>
                    <a:gd name="T15" fmla="*/ 33 h 302"/>
                    <a:gd name="T16" fmla="*/ 225 w 303"/>
                    <a:gd name="T17" fmla="*/ 34 h 302"/>
                    <a:gd name="T18" fmla="*/ 220 w 303"/>
                    <a:gd name="T19" fmla="*/ 40 h 302"/>
                    <a:gd name="T20" fmla="*/ 181 w 303"/>
                    <a:gd name="T21" fmla="*/ 24 h 302"/>
                    <a:gd name="T22" fmla="*/ 181 w 303"/>
                    <a:gd name="T23" fmla="*/ 14 h 302"/>
                    <a:gd name="T24" fmla="*/ 171 w 303"/>
                    <a:gd name="T25" fmla="*/ 1 h 302"/>
                    <a:gd name="T26" fmla="*/ 132 w 303"/>
                    <a:gd name="T27" fmla="*/ 1 h 302"/>
                    <a:gd name="T28" fmla="*/ 120 w 303"/>
                    <a:gd name="T29" fmla="*/ 14 h 302"/>
                    <a:gd name="T30" fmla="*/ 121 w 303"/>
                    <a:gd name="T31" fmla="*/ 23 h 302"/>
                    <a:gd name="T32" fmla="*/ 81 w 303"/>
                    <a:gd name="T33" fmla="*/ 40 h 302"/>
                    <a:gd name="T34" fmla="*/ 74 w 303"/>
                    <a:gd name="T35" fmla="*/ 31 h 302"/>
                    <a:gd name="T36" fmla="*/ 61 w 303"/>
                    <a:gd name="T37" fmla="*/ 31 h 302"/>
                    <a:gd name="T38" fmla="*/ 32 w 303"/>
                    <a:gd name="T39" fmla="*/ 59 h 302"/>
                    <a:gd name="T40" fmla="*/ 33 w 303"/>
                    <a:gd name="T41" fmla="*/ 77 h 302"/>
                    <a:gd name="T42" fmla="*/ 39 w 303"/>
                    <a:gd name="T43" fmla="*/ 82 h 302"/>
                    <a:gd name="T44" fmla="*/ 23 w 303"/>
                    <a:gd name="T45" fmla="*/ 122 h 302"/>
                    <a:gd name="T46" fmla="*/ 11 w 303"/>
                    <a:gd name="T47" fmla="*/ 121 h 302"/>
                    <a:gd name="T48" fmla="*/ 9 w 303"/>
                    <a:gd name="T49" fmla="*/ 121 h 302"/>
                    <a:gd name="T50" fmla="*/ 1 w 303"/>
                    <a:gd name="T51" fmla="*/ 131 h 302"/>
                    <a:gd name="T52" fmla="*/ 1 w 303"/>
                    <a:gd name="T53" fmla="*/ 169 h 302"/>
                    <a:gd name="T54" fmla="*/ 12 w 303"/>
                    <a:gd name="T55" fmla="*/ 181 h 302"/>
                    <a:gd name="T56" fmla="*/ 22 w 303"/>
                    <a:gd name="T57" fmla="*/ 181 h 302"/>
                    <a:gd name="T58" fmla="*/ 38 w 303"/>
                    <a:gd name="T59" fmla="*/ 220 h 302"/>
                    <a:gd name="T60" fmla="*/ 38 w 303"/>
                    <a:gd name="T61" fmla="*/ 220 h 302"/>
                    <a:gd name="T62" fmla="*/ 30 w 303"/>
                    <a:gd name="T63" fmla="*/ 227 h 302"/>
                    <a:gd name="T64" fmla="*/ 29 w 303"/>
                    <a:gd name="T65" fmla="*/ 240 h 302"/>
                    <a:gd name="T66" fmla="*/ 61 w 303"/>
                    <a:gd name="T67" fmla="*/ 271 h 302"/>
                    <a:gd name="T68" fmla="*/ 74 w 303"/>
                    <a:gd name="T69" fmla="*/ 271 h 302"/>
                    <a:gd name="T70" fmla="*/ 81 w 303"/>
                    <a:gd name="T71" fmla="*/ 264 h 302"/>
                    <a:gd name="T72" fmla="*/ 122 w 303"/>
                    <a:gd name="T73" fmla="*/ 281 h 302"/>
                    <a:gd name="T74" fmla="*/ 121 w 303"/>
                    <a:gd name="T75" fmla="*/ 291 h 302"/>
                    <a:gd name="T76" fmla="*/ 130 w 303"/>
                    <a:gd name="T77" fmla="*/ 301 h 302"/>
                    <a:gd name="T78" fmla="*/ 168 w 303"/>
                    <a:gd name="T79" fmla="*/ 301 h 302"/>
                    <a:gd name="T80" fmla="*/ 180 w 303"/>
                    <a:gd name="T81" fmla="*/ 286 h 302"/>
                    <a:gd name="T82" fmla="*/ 180 w 303"/>
                    <a:gd name="T83" fmla="*/ 281 h 302"/>
                    <a:gd name="T84" fmla="*/ 221 w 303"/>
                    <a:gd name="T85" fmla="*/ 264 h 302"/>
                    <a:gd name="T86" fmla="*/ 227 w 303"/>
                    <a:gd name="T87" fmla="*/ 271 h 302"/>
                    <a:gd name="T88" fmla="*/ 241 w 303"/>
                    <a:gd name="T89" fmla="*/ 271 h 302"/>
                    <a:gd name="T90" fmla="*/ 271 w 303"/>
                    <a:gd name="T91" fmla="*/ 242 h 302"/>
                    <a:gd name="T92" fmla="*/ 271 w 303"/>
                    <a:gd name="T93" fmla="*/ 228 h 302"/>
                    <a:gd name="T94" fmla="*/ 263 w 303"/>
                    <a:gd name="T95" fmla="*/ 222 h 302"/>
                    <a:gd name="T96" fmla="*/ 280 w 303"/>
                    <a:gd name="T97" fmla="*/ 181 h 302"/>
                    <a:gd name="T98" fmla="*/ 299 w 303"/>
                    <a:gd name="T99" fmla="*/ 179 h 302"/>
                    <a:gd name="T100" fmla="*/ 300 w 303"/>
                    <a:gd name="T101" fmla="*/ 151 h 302"/>
                    <a:gd name="T102" fmla="*/ 151 w 303"/>
                    <a:gd name="T103" fmla="*/ 230 h 302"/>
                    <a:gd name="T104" fmla="*/ 72 w 303"/>
                    <a:gd name="T105" fmla="*/ 151 h 302"/>
                    <a:gd name="T106" fmla="*/ 151 w 303"/>
                    <a:gd name="T107" fmla="*/ 72 h 302"/>
                    <a:gd name="T108" fmla="*/ 230 w 303"/>
                    <a:gd name="T109" fmla="*/ 151 h 302"/>
                    <a:gd name="T110" fmla="*/ 151 w 303"/>
                    <a:gd name="T111" fmla="*/ 23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302">
                      <a:moveTo>
                        <a:pt x="300" y="151"/>
                      </a:moveTo>
                      <a:cubicBezTo>
                        <a:pt x="301" y="146"/>
                        <a:pt x="300" y="140"/>
                        <a:pt x="301" y="134"/>
                      </a:cubicBezTo>
                      <a:cubicBezTo>
                        <a:pt x="302" y="124"/>
                        <a:pt x="299" y="120"/>
                        <a:pt x="290" y="121"/>
                      </a:cubicBezTo>
                      <a:cubicBezTo>
                        <a:pt x="287" y="121"/>
                        <a:pt x="283" y="122"/>
                        <a:pt x="280" y="122"/>
                      </a:cubicBezTo>
                      <a:cubicBezTo>
                        <a:pt x="276" y="108"/>
                        <a:pt x="270" y="94"/>
                        <a:pt x="263" y="82"/>
                      </a:cubicBezTo>
                      <a:cubicBezTo>
                        <a:pt x="265" y="79"/>
                        <a:pt x="269" y="77"/>
                        <a:pt x="272" y="75"/>
                      </a:cubicBezTo>
                      <a:cubicBezTo>
                        <a:pt x="277" y="70"/>
                        <a:pt x="278" y="67"/>
                        <a:pt x="272" y="62"/>
                      </a:cubicBezTo>
                      <a:cubicBezTo>
                        <a:pt x="262" y="53"/>
                        <a:pt x="252" y="44"/>
                        <a:pt x="243" y="33"/>
                      </a:cubicBezTo>
                      <a:cubicBezTo>
                        <a:pt x="237" y="26"/>
                        <a:pt x="231" y="25"/>
                        <a:pt x="225" y="34"/>
                      </a:cubicBezTo>
                      <a:cubicBezTo>
                        <a:pt x="224" y="36"/>
                        <a:pt x="222" y="38"/>
                        <a:pt x="220" y="40"/>
                      </a:cubicBezTo>
                      <a:cubicBezTo>
                        <a:pt x="208" y="32"/>
                        <a:pt x="195" y="27"/>
                        <a:pt x="181" y="24"/>
                      </a:cubicBezTo>
                      <a:cubicBezTo>
                        <a:pt x="181" y="21"/>
                        <a:pt x="180" y="18"/>
                        <a:pt x="181" y="14"/>
                      </a:cubicBezTo>
                      <a:cubicBezTo>
                        <a:pt x="183" y="4"/>
                        <a:pt x="179" y="0"/>
                        <a:pt x="171" y="1"/>
                      </a:cubicBezTo>
                      <a:cubicBezTo>
                        <a:pt x="158" y="2"/>
                        <a:pt x="145" y="2"/>
                        <a:pt x="132" y="1"/>
                      </a:cubicBezTo>
                      <a:cubicBezTo>
                        <a:pt x="123" y="1"/>
                        <a:pt x="120" y="4"/>
                        <a:pt x="120" y="14"/>
                      </a:cubicBezTo>
                      <a:cubicBezTo>
                        <a:pt x="121" y="17"/>
                        <a:pt x="121" y="20"/>
                        <a:pt x="121" y="23"/>
                      </a:cubicBezTo>
                      <a:cubicBezTo>
                        <a:pt x="107" y="27"/>
                        <a:pt x="93" y="32"/>
                        <a:pt x="81" y="40"/>
                      </a:cubicBezTo>
                      <a:cubicBezTo>
                        <a:pt x="79" y="37"/>
                        <a:pt x="77" y="34"/>
                        <a:pt x="74" y="31"/>
                      </a:cubicBezTo>
                      <a:cubicBezTo>
                        <a:pt x="69" y="25"/>
                        <a:pt x="66" y="26"/>
                        <a:pt x="61" y="31"/>
                      </a:cubicBezTo>
                      <a:cubicBezTo>
                        <a:pt x="52" y="41"/>
                        <a:pt x="42" y="51"/>
                        <a:pt x="32" y="59"/>
                      </a:cubicBezTo>
                      <a:cubicBezTo>
                        <a:pt x="23" y="67"/>
                        <a:pt x="25" y="71"/>
                        <a:pt x="33" y="77"/>
                      </a:cubicBezTo>
                      <a:cubicBezTo>
                        <a:pt x="34" y="79"/>
                        <a:pt x="37" y="80"/>
                        <a:pt x="39" y="82"/>
                      </a:cubicBezTo>
                      <a:cubicBezTo>
                        <a:pt x="32" y="94"/>
                        <a:pt x="26" y="107"/>
                        <a:pt x="23" y="122"/>
                      </a:cubicBezTo>
                      <a:cubicBezTo>
                        <a:pt x="19" y="122"/>
                        <a:pt x="14" y="120"/>
                        <a:pt x="11" y="121"/>
                      </a:cubicBezTo>
                      <a:cubicBezTo>
                        <a:pt x="10" y="121"/>
                        <a:pt x="10" y="121"/>
                        <a:pt x="9" y="121"/>
                      </a:cubicBezTo>
                      <a:cubicBezTo>
                        <a:pt x="2" y="120"/>
                        <a:pt x="1" y="124"/>
                        <a:pt x="1" y="131"/>
                      </a:cubicBezTo>
                      <a:cubicBezTo>
                        <a:pt x="2" y="144"/>
                        <a:pt x="2" y="157"/>
                        <a:pt x="1" y="169"/>
                      </a:cubicBezTo>
                      <a:cubicBezTo>
                        <a:pt x="0" y="179"/>
                        <a:pt x="4" y="183"/>
                        <a:pt x="12" y="181"/>
                      </a:cubicBezTo>
                      <a:cubicBezTo>
                        <a:pt x="16" y="180"/>
                        <a:pt x="19" y="180"/>
                        <a:pt x="22" y="181"/>
                      </a:cubicBezTo>
                      <a:cubicBezTo>
                        <a:pt x="25" y="195"/>
                        <a:pt x="31" y="208"/>
                        <a:pt x="38" y="220"/>
                      </a:cubicBezTo>
                      <a:cubicBezTo>
                        <a:pt x="38" y="220"/>
                        <a:pt x="38" y="220"/>
                        <a:pt x="38" y="220"/>
                      </a:cubicBezTo>
                      <a:cubicBezTo>
                        <a:pt x="35" y="222"/>
                        <a:pt x="33" y="225"/>
                        <a:pt x="30" y="227"/>
                      </a:cubicBezTo>
                      <a:cubicBezTo>
                        <a:pt x="24" y="231"/>
                        <a:pt x="23" y="234"/>
                        <a:pt x="29" y="240"/>
                      </a:cubicBezTo>
                      <a:cubicBezTo>
                        <a:pt x="40" y="250"/>
                        <a:pt x="50" y="261"/>
                        <a:pt x="61" y="271"/>
                      </a:cubicBezTo>
                      <a:cubicBezTo>
                        <a:pt x="66" y="277"/>
                        <a:pt x="69" y="277"/>
                        <a:pt x="74" y="271"/>
                      </a:cubicBezTo>
                      <a:cubicBezTo>
                        <a:pt x="76" y="269"/>
                        <a:pt x="78" y="266"/>
                        <a:pt x="81" y="264"/>
                      </a:cubicBezTo>
                      <a:cubicBezTo>
                        <a:pt x="93" y="272"/>
                        <a:pt x="107" y="277"/>
                        <a:pt x="122" y="281"/>
                      </a:cubicBezTo>
                      <a:cubicBezTo>
                        <a:pt x="122" y="283"/>
                        <a:pt x="121" y="286"/>
                        <a:pt x="121" y="291"/>
                      </a:cubicBezTo>
                      <a:cubicBezTo>
                        <a:pt x="119" y="299"/>
                        <a:pt x="124" y="301"/>
                        <a:pt x="130" y="301"/>
                      </a:cubicBezTo>
                      <a:cubicBezTo>
                        <a:pt x="143" y="300"/>
                        <a:pt x="155" y="300"/>
                        <a:pt x="168" y="301"/>
                      </a:cubicBezTo>
                      <a:cubicBezTo>
                        <a:pt x="178" y="302"/>
                        <a:pt x="182" y="298"/>
                        <a:pt x="180" y="286"/>
                      </a:cubicBezTo>
                      <a:cubicBezTo>
                        <a:pt x="180" y="284"/>
                        <a:pt x="180" y="282"/>
                        <a:pt x="180" y="281"/>
                      </a:cubicBezTo>
                      <a:cubicBezTo>
                        <a:pt x="195" y="278"/>
                        <a:pt x="209" y="272"/>
                        <a:pt x="221" y="264"/>
                      </a:cubicBezTo>
                      <a:cubicBezTo>
                        <a:pt x="223" y="265"/>
                        <a:pt x="225" y="268"/>
                        <a:pt x="227" y="271"/>
                      </a:cubicBezTo>
                      <a:cubicBezTo>
                        <a:pt x="231" y="277"/>
                        <a:pt x="235" y="278"/>
                        <a:pt x="241" y="271"/>
                      </a:cubicBezTo>
                      <a:cubicBezTo>
                        <a:pt x="250" y="261"/>
                        <a:pt x="261" y="251"/>
                        <a:pt x="271" y="242"/>
                      </a:cubicBezTo>
                      <a:cubicBezTo>
                        <a:pt x="276" y="237"/>
                        <a:pt x="278" y="232"/>
                        <a:pt x="271" y="228"/>
                      </a:cubicBezTo>
                      <a:cubicBezTo>
                        <a:pt x="267" y="226"/>
                        <a:pt x="265" y="224"/>
                        <a:pt x="263" y="222"/>
                      </a:cubicBezTo>
                      <a:cubicBezTo>
                        <a:pt x="271" y="209"/>
                        <a:pt x="277" y="196"/>
                        <a:pt x="280" y="181"/>
                      </a:cubicBezTo>
                      <a:cubicBezTo>
                        <a:pt x="287" y="181"/>
                        <a:pt x="296" y="185"/>
                        <a:pt x="299" y="179"/>
                      </a:cubicBezTo>
                      <a:cubicBezTo>
                        <a:pt x="303" y="172"/>
                        <a:pt x="300" y="161"/>
                        <a:pt x="300" y="151"/>
                      </a:cubicBezTo>
                      <a:close/>
                      <a:moveTo>
                        <a:pt x="151" y="230"/>
                      </a:moveTo>
                      <a:cubicBezTo>
                        <a:pt x="107" y="230"/>
                        <a:pt x="72" y="195"/>
                        <a:pt x="72" y="151"/>
                      </a:cubicBezTo>
                      <a:cubicBezTo>
                        <a:pt x="72" y="107"/>
                        <a:pt x="107" y="72"/>
                        <a:pt x="151" y="72"/>
                      </a:cubicBezTo>
                      <a:cubicBezTo>
                        <a:pt x="195" y="72"/>
                        <a:pt x="230" y="107"/>
                        <a:pt x="230" y="151"/>
                      </a:cubicBezTo>
                      <a:cubicBezTo>
                        <a:pt x="230" y="195"/>
                        <a:pt x="195" y="230"/>
                        <a:pt x="151" y="230"/>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6"/>
                <p:cNvSpPr>
                  <a:spLocks noChangeArrowheads="1"/>
                </p:cNvSpPr>
                <p:nvPr/>
              </p:nvSpPr>
              <p:spPr bwMode="auto">
                <a:xfrm>
                  <a:off x="1042" y="2011"/>
                  <a:ext cx="389" cy="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8" name="Freeform 127"/>
              <p:cNvSpPr/>
              <p:nvPr/>
            </p:nvSpPr>
            <p:spPr bwMode="auto">
              <a:xfrm>
                <a:off x="4585178" y="3323071"/>
                <a:ext cx="339143" cy="363518"/>
              </a:xfrm>
              <a:custGeom>
                <a:avLst/>
                <a:gdLst>
                  <a:gd name="connsiteX0" fmla="*/ 437394 w 500666"/>
                  <a:gd name="connsiteY0" fmla="*/ 0 h 536650"/>
                  <a:gd name="connsiteX1" fmla="*/ 500666 w 500666"/>
                  <a:gd name="connsiteY1" fmla="*/ 63272 h 536650"/>
                  <a:gd name="connsiteX2" fmla="*/ 437394 w 500666"/>
                  <a:gd name="connsiteY2" fmla="*/ 126544 h 536650"/>
                  <a:gd name="connsiteX3" fmla="*/ 412766 w 500666"/>
                  <a:gd name="connsiteY3" fmla="*/ 121572 h 536650"/>
                  <a:gd name="connsiteX4" fmla="*/ 411363 w 500666"/>
                  <a:gd name="connsiteY4" fmla="*/ 120626 h 536650"/>
                  <a:gd name="connsiteX5" fmla="*/ 376504 w 500666"/>
                  <a:gd name="connsiteY5" fmla="*/ 164195 h 536650"/>
                  <a:gd name="connsiteX6" fmla="*/ 377311 w 500666"/>
                  <a:gd name="connsiteY6" fmla="*/ 164739 h 536650"/>
                  <a:gd name="connsiteX7" fmla="*/ 409480 w 500666"/>
                  <a:gd name="connsiteY7" fmla="*/ 242402 h 536650"/>
                  <a:gd name="connsiteX8" fmla="*/ 299648 w 500666"/>
                  <a:gd name="connsiteY8" fmla="*/ 352234 h 536650"/>
                  <a:gd name="connsiteX9" fmla="*/ 285638 w 500666"/>
                  <a:gd name="connsiteY9" fmla="*/ 349405 h 536650"/>
                  <a:gd name="connsiteX10" fmla="*/ 267537 w 500666"/>
                  <a:gd name="connsiteY10" fmla="*/ 427306 h 536650"/>
                  <a:gd name="connsiteX11" fmla="*/ 270754 w 500666"/>
                  <a:gd name="connsiteY11" fmla="*/ 428638 h 536650"/>
                  <a:gd name="connsiteX12" fmla="*/ 289286 w 500666"/>
                  <a:gd name="connsiteY12" fmla="*/ 473378 h 536650"/>
                  <a:gd name="connsiteX13" fmla="*/ 226014 w 500666"/>
                  <a:gd name="connsiteY13" fmla="*/ 536650 h 536650"/>
                  <a:gd name="connsiteX14" fmla="*/ 162742 w 500666"/>
                  <a:gd name="connsiteY14" fmla="*/ 473378 h 536650"/>
                  <a:gd name="connsiteX15" fmla="*/ 181274 w 500666"/>
                  <a:gd name="connsiteY15" fmla="*/ 428638 h 536650"/>
                  <a:gd name="connsiteX16" fmla="*/ 224445 w 500666"/>
                  <a:gd name="connsiteY16" fmla="*/ 410756 h 536650"/>
                  <a:gd name="connsiteX17" fmla="*/ 242331 w 500666"/>
                  <a:gd name="connsiteY17" fmla="*/ 333782 h 536650"/>
                  <a:gd name="connsiteX18" fmla="*/ 221985 w 500666"/>
                  <a:gd name="connsiteY18" fmla="*/ 320065 h 536650"/>
                  <a:gd name="connsiteX19" fmla="*/ 198447 w 500666"/>
                  <a:gd name="connsiteY19" fmla="*/ 285154 h 536650"/>
                  <a:gd name="connsiteX20" fmla="*/ 192213 w 500666"/>
                  <a:gd name="connsiteY20" fmla="*/ 254275 h 536650"/>
                  <a:gd name="connsiteX21" fmla="*/ 121928 w 500666"/>
                  <a:gd name="connsiteY21" fmla="*/ 254275 h 536650"/>
                  <a:gd name="connsiteX22" fmla="*/ 121572 w 500666"/>
                  <a:gd name="connsiteY22" fmla="*/ 256043 h 536650"/>
                  <a:gd name="connsiteX23" fmla="*/ 63272 w 500666"/>
                  <a:gd name="connsiteY23" fmla="*/ 294687 h 536650"/>
                  <a:gd name="connsiteX24" fmla="*/ 0 w 500666"/>
                  <a:gd name="connsiteY24" fmla="*/ 231415 h 536650"/>
                  <a:gd name="connsiteX25" fmla="*/ 63272 w 500666"/>
                  <a:gd name="connsiteY25" fmla="*/ 168143 h 536650"/>
                  <a:gd name="connsiteX26" fmla="*/ 121572 w 500666"/>
                  <a:gd name="connsiteY26" fmla="*/ 206787 h 536650"/>
                  <a:gd name="connsiteX27" fmla="*/ 121929 w 500666"/>
                  <a:gd name="connsiteY27" fmla="*/ 208556 h 536650"/>
                  <a:gd name="connsiteX28" fmla="*/ 196649 w 500666"/>
                  <a:gd name="connsiteY28" fmla="*/ 208556 h 536650"/>
                  <a:gd name="connsiteX29" fmla="*/ 198447 w 500666"/>
                  <a:gd name="connsiteY29" fmla="*/ 199650 h 536650"/>
                  <a:gd name="connsiteX30" fmla="*/ 299648 w 500666"/>
                  <a:gd name="connsiteY30" fmla="*/ 132570 h 536650"/>
                  <a:gd name="connsiteX31" fmla="*/ 337191 w 500666"/>
                  <a:gd name="connsiteY31" fmla="*/ 140149 h 536650"/>
                  <a:gd name="connsiteX32" fmla="*/ 379074 w 500666"/>
                  <a:gd name="connsiteY32" fmla="*/ 87801 h 536650"/>
                  <a:gd name="connsiteX33" fmla="*/ 374122 w 500666"/>
                  <a:gd name="connsiteY33" fmla="*/ 63272 h 536650"/>
                  <a:gd name="connsiteX34" fmla="*/ 437394 w 500666"/>
                  <a:gd name="connsiteY34" fmla="*/ 0 h 5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666" h="536650">
                    <a:moveTo>
                      <a:pt x="437394" y="0"/>
                    </a:moveTo>
                    <a:cubicBezTo>
                      <a:pt x="472338" y="0"/>
                      <a:pt x="500666" y="28328"/>
                      <a:pt x="500666" y="63272"/>
                    </a:cubicBezTo>
                    <a:cubicBezTo>
                      <a:pt x="500666" y="98216"/>
                      <a:pt x="472338" y="126544"/>
                      <a:pt x="437394" y="126544"/>
                    </a:cubicBezTo>
                    <a:cubicBezTo>
                      <a:pt x="428658" y="126544"/>
                      <a:pt x="420336" y="124773"/>
                      <a:pt x="412766" y="121572"/>
                    </a:cubicBezTo>
                    <a:lnTo>
                      <a:pt x="411363" y="120626"/>
                    </a:lnTo>
                    <a:lnTo>
                      <a:pt x="376504" y="164195"/>
                    </a:lnTo>
                    <a:lnTo>
                      <a:pt x="377311" y="164739"/>
                    </a:lnTo>
                    <a:cubicBezTo>
                      <a:pt x="397187" y="184614"/>
                      <a:pt x="409480" y="212072"/>
                      <a:pt x="409480" y="242402"/>
                    </a:cubicBezTo>
                    <a:cubicBezTo>
                      <a:pt x="409480" y="303061"/>
                      <a:pt x="360307" y="352234"/>
                      <a:pt x="299648" y="352234"/>
                    </a:cubicBezTo>
                    <a:lnTo>
                      <a:pt x="285638" y="349405"/>
                    </a:lnTo>
                    <a:lnTo>
                      <a:pt x="267537" y="427306"/>
                    </a:lnTo>
                    <a:lnTo>
                      <a:pt x="270754" y="428638"/>
                    </a:lnTo>
                    <a:cubicBezTo>
                      <a:pt x="282204" y="440088"/>
                      <a:pt x="289286" y="455906"/>
                      <a:pt x="289286" y="473378"/>
                    </a:cubicBezTo>
                    <a:cubicBezTo>
                      <a:pt x="289286" y="508322"/>
                      <a:pt x="260958" y="536650"/>
                      <a:pt x="226014" y="536650"/>
                    </a:cubicBezTo>
                    <a:cubicBezTo>
                      <a:pt x="191070" y="536650"/>
                      <a:pt x="162742" y="508322"/>
                      <a:pt x="162742" y="473378"/>
                    </a:cubicBezTo>
                    <a:cubicBezTo>
                      <a:pt x="162742" y="455906"/>
                      <a:pt x="169824" y="440088"/>
                      <a:pt x="181274" y="428638"/>
                    </a:cubicBezTo>
                    <a:lnTo>
                      <a:pt x="224445" y="410756"/>
                    </a:lnTo>
                    <a:lnTo>
                      <a:pt x="242331" y="333782"/>
                    </a:lnTo>
                    <a:lnTo>
                      <a:pt x="221985" y="320065"/>
                    </a:lnTo>
                    <a:cubicBezTo>
                      <a:pt x="212047" y="310127"/>
                      <a:pt x="204005" y="298294"/>
                      <a:pt x="198447" y="285154"/>
                    </a:cubicBezTo>
                    <a:lnTo>
                      <a:pt x="192213" y="254275"/>
                    </a:lnTo>
                    <a:lnTo>
                      <a:pt x="121928" y="254275"/>
                    </a:lnTo>
                    <a:lnTo>
                      <a:pt x="121572" y="256043"/>
                    </a:lnTo>
                    <a:cubicBezTo>
                      <a:pt x="111966" y="278752"/>
                      <a:pt x="89480" y="294687"/>
                      <a:pt x="63272" y="294687"/>
                    </a:cubicBezTo>
                    <a:cubicBezTo>
                      <a:pt x="28328" y="294687"/>
                      <a:pt x="0" y="266359"/>
                      <a:pt x="0" y="231415"/>
                    </a:cubicBezTo>
                    <a:cubicBezTo>
                      <a:pt x="0" y="196471"/>
                      <a:pt x="28328" y="168143"/>
                      <a:pt x="63272" y="168143"/>
                    </a:cubicBezTo>
                    <a:cubicBezTo>
                      <a:pt x="89480" y="168143"/>
                      <a:pt x="111966" y="184077"/>
                      <a:pt x="121572" y="206787"/>
                    </a:cubicBezTo>
                    <a:lnTo>
                      <a:pt x="121929" y="208556"/>
                    </a:lnTo>
                    <a:lnTo>
                      <a:pt x="196649" y="208556"/>
                    </a:lnTo>
                    <a:lnTo>
                      <a:pt x="198447" y="199650"/>
                    </a:lnTo>
                    <a:cubicBezTo>
                      <a:pt x="215121" y="160230"/>
                      <a:pt x="254154" y="132570"/>
                      <a:pt x="299648" y="132570"/>
                    </a:cubicBezTo>
                    <a:lnTo>
                      <a:pt x="337191" y="140149"/>
                    </a:lnTo>
                    <a:lnTo>
                      <a:pt x="379074" y="87801"/>
                    </a:lnTo>
                    <a:lnTo>
                      <a:pt x="374122" y="63272"/>
                    </a:lnTo>
                    <a:cubicBezTo>
                      <a:pt x="374122" y="28328"/>
                      <a:pt x="402450" y="0"/>
                      <a:pt x="437394" y="0"/>
                    </a:cubicBezTo>
                    <a:close/>
                  </a:path>
                </a:pathLst>
              </a:custGeom>
              <a:solidFill>
                <a:schemeClr val="bg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grpSp>
        <p:nvGrpSpPr>
          <p:cNvPr id="90" name="Group 89"/>
          <p:cNvGrpSpPr/>
          <p:nvPr/>
        </p:nvGrpSpPr>
        <p:grpSpPr>
          <a:xfrm>
            <a:off x="569019" y="4327635"/>
            <a:ext cx="2926080" cy="1579450"/>
            <a:chOff x="504297" y="3519968"/>
            <a:chExt cx="2926080" cy="1579450"/>
          </a:xfrm>
        </p:grpSpPr>
        <p:sp>
          <p:nvSpPr>
            <p:cNvPr id="91" name="TextBox 90"/>
            <p:cNvSpPr txBox="1"/>
            <p:nvPr/>
          </p:nvSpPr>
          <p:spPr>
            <a:xfrm>
              <a:off x="504297" y="3519968"/>
              <a:ext cx="2926080"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Academic Knowledge API</a:t>
              </a:r>
            </a:p>
          </p:txBody>
        </p:sp>
        <p:sp>
          <p:nvSpPr>
            <p:cNvPr id="92" name="Rectangle 91"/>
            <p:cNvSpPr/>
            <p:nvPr/>
          </p:nvSpPr>
          <p:spPr>
            <a:xfrm>
              <a:off x="637301" y="4300738"/>
              <a:ext cx="2660073" cy="798680"/>
            </a:xfrm>
            <a:prstGeom prst="rect">
              <a:avLst/>
            </a:prstGeom>
          </p:spPr>
          <p:txBody>
            <a:bodyPr wrap="square">
              <a:spAutoFit/>
            </a:bodyPr>
            <a:lstStyle/>
            <a:p>
              <a:pPr algn="ctr">
                <a:lnSpc>
                  <a:spcPct val="90000"/>
                </a:lnSpc>
                <a:spcAft>
                  <a:spcPts val="600"/>
                </a:spcAft>
              </a:pPr>
              <a:r>
                <a:rPr lang="en-US" sz="1700" dirty="0">
                  <a:solidFill>
                    <a:schemeClr val="accent6"/>
                  </a:solidFill>
                </a:rPr>
                <a:t>Explore relationships among academic papers, journals, and authors</a:t>
              </a:r>
            </a:p>
          </p:txBody>
        </p:sp>
      </p:grpSp>
      <p:grpSp>
        <p:nvGrpSpPr>
          <p:cNvPr id="93" name="Group 92"/>
          <p:cNvGrpSpPr/>
          <p:nvPr/>
        </p:nvGrpSpPr>
        <p:grpSpPr>
          <a:xfrm>
            <a:off x="8938391" y="4327635"/>
            <a:ext cx="2926080" cy="1814899"/>
            <a:chOff x="8873669" y="3519968"/>
            <a:chExt cx="2926080" cy="1814899"/>
          </a:xfrm>
        </p:grpSpPr>
        <p:sp>
          <p:nvSpPr>
            <p:cNvPr id="94" name="TextBox 93"/>
            <p:cNvSpPr txBox="1"/>
            <p:nvPr/>
          </p:nvSpPr>
          <p:spPr>
            <a:xfrm>
              <a:off x="8873669" y="3519968"/>
              <a:ext cx="2926080"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Recommendations API</a:t>
              </a:r>
            </a:p>
          </p:txBody>
        </p:sp>
        <p:sp>
          <p:nvSpPr>
            <p:cNvPr id="95" name="Rectangle 94"/>
            <p:cNvSpPr/>
            <p:nvPr/>
          </p:nvSpPr>
          <p:spPr>
            <a:xfrm>
              <a:off x="9006673" y="4300738"/>
              <a:ext cx="2660073" cy="1034129"/>
            </a:xfrm>
            <a:prstGeom prst="rect">
              <a:avLst/>
            </a:prstGeom>
          </p:spPr>
          <p:txBody>
            <a:bodyPr wrap="square">
              <a:spAutoFit/>
            </a:bodyPr>
            <a:lstStyle/>
            <a:p>
              <a:pPr algn="ctr">
                <a:lnSpc>
                  <a:spcPct val="90000"/>
                </a:lnSpc>
                <a:spcAft>
                  <a:spcPts val="600"/>
                </a:spcAft>
              </a:pPr>
              <a:r>
                <a:rPr lang="en-US" sz="1700" dirty="0">
                  <a:solidFill>
                    <a:schemeClr val="accent6"/>
                  </a:solidFill>
                </a:rPr>
                <a:t>Provide personalized product recommendations for your customers</a:t>
              </a:r>
            </a:p>
          </p:txBody>
        </p:sp>
      </p:grpSp>
      <p:grpSp>
        <p:nvGrpSpPr>
          <p:cNvPr id="96" name="Group 95"/>
          <p:cNvGrpSpPr/>
          <p:nvPr/>
        </p:nvGrpSpPr>
        <p:grpSpPr>
          <a:xfrm>
            <a:off x="3358810" y="4327635"/>
            <a:ext cx="2926080" cy="1579450"/>
            <a:chOff x="3294088" y="3519968"/>
            <a:chExt cx="2926080" cy="1579450"/>
          </a:xfrm>
        </p:grpSpPr>
        <p:sp>
          <p:nvSpPr>
            <p:cNvPr id="97" name="TextBox 96"/>
            <p:cNvSpPr txBox="1"/>
            <p:nvPr/>
          </p:nvSpPr>
          <p:spPr>
            <a:xfrm>
              <a:off x="3294088" y="3519968"/>
              <a:ext cx="2926080"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Knowledge Exploration Service</a:t>
              </a:r>
            </a:p>
          </p:txBody>
        </p:sp>
        <p:sp>
          <p:nvSpPr>
            <p:cNvPr id="98" name="Rectangle 97"/>
            <p:cNvSpPr/>
            <p:nvPr/>
          </p:nvSpPr>
          <p:spPr>
            <a:xfrm>
              <a:off x="3427092" y="4300738"/>
              <a:ext cx="2660073" cy="798680"/>
            </a:xfrm>
            <a:prstGeom prst="rect">
              <a:avLst/>
            </a:prstGeom>
          </p:spPr>
          <p:txBody>
            <a:bodyPr wrap="square">
              <a:spAutoFit/>
            </a:bodyPr>
            <a:lstStyle/>
            <a:p>
              <a:pPr algn="ctr">
                <a:lnSpc>
                  <a:spcPct val="90000"/>
                </a:lnSpc>
                <a:spcAft>
                  <a:spcPts val="600"/>
                </a:spcAft>
              </a:pPr>
              <a:r>
                <a:rPr lang="en-US" sz="1700" dirty="0">
                  <a:solidFill>
                    <a:schemeClr val="accent6"/>
                  </a:solidFill>
                </a:rPr>
                <a:t>Add interactive search over structured data to your project</a:t>
              </a:r>
            </a:p>
          </p:txBody>
        </p:sp>
      </p:grpSp>
      <p:grpSp>
        <p:nvGrpSpPr>
          <p:cNvPr id="99" name="Group 98"/>
          <p:cNvGrpSpPr/>
          <p:nvPr/>
        </p:nvGrpSpPr>
        <p:grpSpPr>
          <a:xfrm>
            <a:off x="6281605" y="4327635"/>
            <a:ext cx="2660073" cy="1579450"/>
            <a:chOff x="6216883" y="3519968"/>
            <a:chExt cx="2660073" cy="1579450"/>
          </a:xfrm>
        </p:grpSpPr>
        <p:sp>
          <p:nvSpPr>
            <p:cNvPr id="100" name="TextBox 99"/>
            <p:cNvSpPr txBox="1"/>
            <p:nvPr/>
          </p:nvSpPr>
          <p:spPr>
            <a:xfrm>
              <a:off x="6216883" y="3519968"/>
              <a:ext cx="2660073"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Entity Linking Service</a:t>
              </a:r>
            </a:p>
          </p:txBody>
        </p:sp>
        <p:sp>
          <p:nvSpPr>
            <p:cNvPr id="101" name="Rectangle 100"/>
            <p:cNvSpPr/>
            <p:nvPr/>
          </p:nvSpPr>
          <p:spPr>
            <a:xfrm>
              <a:off x="6216883" y="4300738"/>
              <a:ext cx="2660073" cy="798680"/>
            </a:xfrm>
            <a:prstGeom prst="rect">
              <a:avLst/>
            </a:prstGeom>
          </p:spPr>
          <p:txBody>
            <a:bodyPr wrap="square">
              <a:spAutoFit/>
            </a:bodyPr>
            <a:lstStyle/>
            <a:p>
              <a:pPr algn="ctr">
                <a:lnSpc>
                  <a:spcPct val="90000"/>
                </a:lnSpc>
                <a:spcAft>
                  <a:spcPts val="600"/>
                </a:spcAft>
              </a:pPr>
              <a:r>
                <a:rPr lang="en-US" sz="1700" dirty="0">
                  <a:solidFill>
                    <a:schemeClr val="accent6"/>
                  </a:solidFill>
                </a:rPr>
                <a:t>Contextually extend knowledge of people, locations, and events</a:t>
              </a:r>
            </a:p>
          </p:txBody>
        </p:sp>
      </p:grpSp>
      <p:grpSp>
        <p:nvGrpSpPr>
          <p:cNvPr id="21" name="Group 20"/>
          <p:cNvGrpSpPr/>
          <p:nvPr/>
        </p:nvGrpSpPr>
        <p:grpSpPr>
          <a:xfrm>
            <a:off x="9601333" y="2704730"/>
            <a:ext cx="1600200" cy="1600200"/>
            <a:chOff x="9536611" y="2704730"/>
            <a:chExt cx="1600200" cy="1600200"/>
          </a:xfrm>
        </p:grpSpPr>
        <p:sp>
          <p:nvSpPr>
            <p:cNvPr id="32" name="Rectangle 31"/>
            <p:cNvSpPr/>
            <p:nvPr/>
          </p:nvSpPr>
          <p:spPr>
            <a:xfrm>
              <a:off x="9536611"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9742986" y="2913486"/>
              <a:ext cx="1187450" cy="1182688"/>
              <a:chOff x="9742986" y="2913486"/>
              <a:chExt cx="1187450" cy="1182688"/>
            </a:xfrm>
          </p:grpSpPr>
          <p:grpSp>
            <p:nvGrpSpPr>
              <p:cNvPr id="122" name="Group 4"/>
              <p:cNvGrpSpPr>
                <a:grpSpLocks noChangeAspect="1"/>
              </p:cNvGrpSpPr>
              <p:nvPr/>
            </p:nvGrpSpPr>
            <p:grpSpPr bwMode="auto">
              <a:xfrm>
                <a:off x="9742986" y="2913486"/>
                <a:ext cx="1187450" cy="1182688"/>
                <a:chOff x="864" y="1833"/>
                <a:chExt cx="748" cy="745"/>
              </a:xfrm>
            </p:grpSpPr>
            <p:sp>
              <p:nvSpPr>
                <p:cNvPr id="123" name="Freeform 5"/>
                <p:cNvSpPr>
                  <a:spLocks noEditPoints="1"/>
                </p:cNvSpPr>
                <p:nvPr/>
              </p:nvSpPr>
              <p:spPr bwMode="auto">
                <a:xfrm>
                  <a:off x="864" y="1833"/>
                  <a:ext cx="748" cy="745"/>
                </a:xfrm>
                <a:custGeom>
                  <a:avLst/>
                  <a:gdLst>
                    <a:gd name="T0" fmla="*/ 300 w 303"/>
                    <a:gd name="T1" fmla="*/ 151 h 302"/>
                    <a:gd name="T2" fmla="*/ 301 w 303"/>
                    <a:gd name="T3" fmla="*/ 134 h 302"/>
                    <a:gd name="T4" fmla="*/ 290 w 303"/>
                    <a:gd name="T5" fmla="*/ 121 h 302"/>
                    <a:gd name="T6" fmla="*/ 280 w 303"/>
                    <a:gd name="T7" fmla="*/ 122 h 302"/>
                    <a:gd name="T8" fmla="*/ 263 w 303"/>
                    <a:gd name="T9" fmla="*/ 82 h 302"/>
                    <a:gd name="T10" fmla="*/ 272 w 303"/>
                    <a:gd name="T11" fmla="*/ 75 h 302"/>
                    <a:gd name="T12" fmla="*/ 272 w 303"/>
                    <a:gd name="T13" fmla="*/ 62 h 302"/>
                    <a:gd name="T14" fmla="*/ 243 w 303"/>
                    <a:gd name="T15" fmla="*/ 33 h 302"/>
                    <a:gd name="T16" fmla="*/ 225 w 303"/>
                    <a:gd name="T17" fmla="*/ 34 h 302"/>
                    <a:gd name="T18" fmla="*/ 220 w 303"/>
                    <a:gd name="T19" fmla="*/ 40 h 302"/>
                    <a:gd name="T20" fmla="*/ 181 w 303"/>
                    <a:gd name="T21" fmla="*/ 24 h 302"/>
                    <a:gd name="T22" fmla="*/ 181 w 303"/>
                    <a:gd name="T23" fmla="*/ 14 h 302"/>
                    <a:gd name="T24" fmla="*/ 171 w 303"/>
                    <a:gd name="T25" fmla="*/ 1 h 302"/>
                    <a:gd name="T26" fmla="*/ 132 w 303"/>
                    <a:gd name="T27" fmla="*/ 1 h 302"/>
                    <a:gd name="T28" fmla="*/ 120 w 303"/>
                    <a:gd name="T29" fmla="*/ 14 h 302"/>
                    <a:gd name="T30" fmla="*/ 121 w 303"/>
                    <a:gd name="T31" fmla="*/ 23 h 302"/>
                    <a:gd name="T32" fmla="*/ 81 w 303"/>
                    <a:gd name="T33" fmla="*/ 40 h 302"/>
                    <a:gd name="T34" fmla="*/ 74 w 303"/>
                    <a:gd name="T35" fmla="*/ 31 h 302"/>
                    <a:gd name="T36" fmla="*/ 61 w 303"/>
                    <a:gd name="T37" fmla="*/ 31 h 302"/>
                    <a:gd name="T38" fmla="*/ 32 w 303"/>
                    <a:gd name="T39" fmla="*/ 59 h 302"/>
                    <a:gd name="T40" fmla="*/ 33 w 303"/>
                    <a:gd name="T41" fmla="*/ 77 h 302"/>
                    <a:gd name="T42" fmla="*/ 39 w 303"/>
                    <a:gd name="T43" fmla="*/ 82 h 302"/>
                    <a:gd name="T44" fmla="*/ 23 w 303"/>
                    <a:gd name="T45" fmla="*/ 122 h 302"/>
                    <a:gd name="T46" fmla="*/ 11 w 303"/>
                    <a:gd name="T47" fmla="*/ 121 h 302"/>
                    <a:gd name="T48" fmla="*/ 9 w 303"/>
                    <a:gd name="T49" fmla="*/ 121 h 302"/>
                    <a:gd name="T50" fmla="*/ 1 w 303"/>
                    <a:gd name="T51" fmla="*/ 131 h 302"/>
                    <a:gd name="T52" fmla="*/ 1 w 303"/>
                    <a:gd name="T53" fmla="*/ 169 h 302"/>
                    <a:gd name="T54" fmla="*/ 12 w 303"/>
                    <a:gd name="T55" fmla="*/ 181 h 302"/>
                    <a:gd name="T56" fmla="*/ 22 w 303"/>
                    <a:gd name="T57" fmla="*/ 181 h 302"/>
                    <a:gd name="T58" fmla="*/ 38 w 303"/>
                    <a:gd name="T59" fmla="*/ 220 h 302"/>
                    <a:gd name="T60" fmla="*/ 38 w 303"/>
                    <a:gd name="T61" fmla="*/ 220 h 302"/>
                    <a:gd name="T62" fmla="*/ 30 w 303"/>
                    <a:gd name="T63" fmla="*/ 227 h 302"/>
                    <a:gd name="T64" fmla="*/ 29 w 303"/>
                    <a:gd name="T65" fmla="*/ 240 h 302"/>
                    <a:gd name="T66" fmla="*/ 61 w 303"/>
                    <a:gd name="T67" fmla="*/ 271 h 302"/>
                    <a:gd name="T68" fmla="*/ 74 w 303"/>
                    <a:gd name="T69" fmla="*/ 271 h 302"/>
                    <a:gd name="T70" fmla="*/ 81 w 303"/>
                    <a:gd name="T71" fmla="*/ 264 h 302"/>
                    <a:gd name="T72" fmla="*/ 122 w 303"/>
                    <a:gd name="T73" fmla="*/ 281 h 302"/>
                    <a:gd name="T74" fmla="*/ 121 w 303"/>
                    <a:gd name="T75" fmla="*/ 291 h 302"/>
                    <a:gd name="T76" fmla="*/ 130 w 303"/>
                    <a:gd name="T77" fmla="*/ 301 h 302"/>
                    <a:gd name="T78" fmla="*/ 168 w 303"/>
                    <a:gd name="T79" fmla="*/ 301 h 302"/>
                    <a:gd name="T80" fmla="*/ 180 w 303"/>
                    <a:gd name="T81" fmla="*/ 286 h 302"/>
                    <a:gd name="T82" fmla="*/ 180 w 303"/>
                    <a:gd name="T83" fmla="*/ 281 h 302"/>
                    <a:gd name="T84" fmla="*/ 221 w 303"/>
                    <a:gd name="T85" fmla="*/ 264 h 302"/>
                    <a:gd name="T86" fmla="*/ 227 w 303"/>
                    <a:gd name="T87" fmla="*/ 271 h 302"/>
                    <a:gd name="T88" fmla="*/ 241 w 303"/>
                    <a:gd name="T89" fmla="*/ 271 h 302"/>
                    <a:gd name="T90" fmla="*/ 271 w 303"/>
                    <a:gd name="T91" fmla="*/ 242 h 302"/>
                    <a:gd name="T92" fmla="*/ 271 w 303"/>
                    <a:gd name="T93" fmla="*/ 228 h 302"/>
                    <a:gd name="T94" fmla="*/ 263 w 303"/>
                    <a:gd name="T95" fmla="*/ 222 h 302"/>
                    <a:gd name="T96" fmla="*/ 280 w 303"/>
                    <a:gd name="T97" fmla="*/ 181 h 302"/>
                    <a:gd name="T98" fmla="*/ 299 w 303"/>
                    <a:gd name="T99" fmla="*/ 179 h 302"/>
                    <a:gd name="T100" fmla="*/ 300 w 303"/>
                    <a:gd name="T101" fmla="*/ 151 h 302"/>
                    <a:gd name="T102" fmla="*/ 151 w 303"/>
                    <a:gd name="T103" fmla="*/ 230 h 302"/>
                    <a:gd name="T104" fmla="*/ 72 w 303"/>
                    <a:gd name="T105" fmla="*/ 151 h 302"/>
                    <a:gd name="T106" fmla="*/ 151 w 303"/>
                    <a:gd name="T107" fmla="*/ 72 h 302"/>
                    <a:gd name="T108" fmla="*/ 230 w 303"/>
                    <a:gd name="T109" fmla="*/ 151 h 302"/>
                    <a:gd name="T110" fmla="*/ 151 w 303"/>
                    <a:gd name="T111" fmla="*/ 23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302">
                      <a:moveTo>
                        <a:pt x="300" y="151"/>
                      </a:moveTo>
                      <a:cubicBezTo>
                        <a:pt x="301" y="146"/>
                        <a:pt x="300" y="140"/>
                        <a:pt x="301" y="134"/>
                      </a:cubicBezTo>
                      <a:cubicBezTo>
                        <a:pt x="302" y="124"/>
                        <a:pt x="299" y="120"/>
                        <a:pt x="290" y="121"/>
                      </a:cubicBezTo>
                      <a:cubicBezTo>
                        <a:pt x="287" y="121"/>
                        <a:pt x="283" y="122"/>
                        <a:pt x="280" y="122"/>
                      </a:cubicBezTo>
                      <a:cubicBezTo>
                        <a:pt x="276" y="108"/>
                        <a:pt x="270" y="94"/>
                        <a:pt x="263" y="82"/>
                      </a:cubicBezTo>
                      <a:cubicBezTo>
                        <a:pt x="265" y="79"/>
                        <a:pt x="269" y="77"/>
                        <a:pt x="272" y="75"/>
                      </a:cubicBezTo>
                      <a:cubicBezTo>
                        <a:pt x="277" y="70"/>
                        <a:pt x="278" y="67"/>
                        <a:pt x="272" y="62"/>
                      </a:cubicBezTo>
                      <a:cubicBezTo>
                        <a:pt x="262" y="53"/>
                        <a:pt x="252" y="44"/>
                        <a:pt x="243" y="33"/>
                      </a:cubicBezTo>
                      <a:cubicBezTo>
                        <a:pt x="237" y="26"/>
                        <a:pt x="231" y="25"/>
                        <a:pt x="225" y="34"/>
                      </a:cubicBezTo>
                      <a:cubicBezTo>
                        <a:pt x="224" y="36"/>
                        <a:pt x="222" y="38"/>
                        <a:pt x="220" y="40"/>
                      </a:cubicBezTo>
                      <a:cubicBezTo>
                        <a:pt x="208" y="32"/>
                        <a:pt x="195" y="27"/>
                        <a:pt x="181" y="24"/>
                      </a:cubicBezTo>
                      <a:cubicBezTo>
                        <a:pt x="181" y="21"/>
                        <a:pt x="180" y="18"/>
                        <a:pt x="181" y="14"/>
                      </a:cubicBezTo>
                      <a:cubicBezTo>
                        <a:pt x="183" y="4"/>
                        <a:pt x="179" y="0"/>
                        <a:pt x="171" y="1"/>
                      </a:cubicBezTo>
                      <a:cubicBezTo>
                        <a:pt x="158" y="2"/>
                        <a:pt x="145" y="2"/>
                        <a:pt x="132" y="1"/>
                      </a:cubicBezTo>
                      <a:cubicBezTo>
                        <a:pt x="123" y="1"/>
                        <a:pt x="120" y="4"/>
                        <a:pt x="120" y="14"/>
                      </a:cubicBezTo>
                      <a:cubicBezTo>
                        <a:pt x="121" y="17"/>
                        <a:pt x="121" y="20"/>
                        <a:pt x="121" y="23"/>
                      </a:cubicBezTo>
                      <a:cubicBezTo>
                        <a:pt x="107" y="27"/>
                        <a:pt x="93" y="32"/>
                        <a:pt x="81" y="40"/>
                      </a:cubicBezTo>
                      <a:cubicBezTo>
                        <a:pt x="79" y="37"/>
                        <a:pt x="77" y="34"/>
                        <a:pt x="74" y="31"/>
                      </a:cubicBezTo>
                      <a:cubicBezTo>
                        <a:pt x="69" y="25"/>
                        <a:pt x="66" y="26"/>
                        <a:pt x="61" y="31"/>
                      </a:cubicBezTo>
                      <a:cubicBezTo>
                        <a:pt x="52" y="41"/>
                        <a:pt x="42" y="51"/>
                        <a:pt x="32" y="59"/>
                      </a:cubicBezTo>
                      <a:cubicBezTo>
                        <a:pt x="23" y="67"/>
                        <a:pt x="25" y="71"/>
                        <a:pt x="33" y="77"/>
                      </a:cubicBezTo>
                      <a:cubicBezTo>
                        <a:pt x="34" y="79"/>
                        <a:pt x="37" y="80"/>
                        <a:pt x="39" y="82"/>
                      </a:cubicBezTo>
                      <a:cubicBezTo>
                        <a:pt x="32" y="94"/>
                        <a:pt x="26" y="107"/>
                        <a:pt x="23" y="122"/>
                      </a:cubicBezTo>
                      <a:cubicBezTo>
                        <a:pt x="19" y="122"/>
                        <a:pt x="14" y="120"/>
                        <a:pt x="11" y="121"/>
                      </a:cubicBezTo>
                      <a:cubicBezTo>
                        <a:pt x="10" y="121"/>
                        <a:pt x="10" y="121"/>
                        <a:pt x="9" y="121"/>
                      </a:cubicBezTo>
                      <a:cubicBezTo>
                        <a:pt x="2" y="120"/>
                        <a:pt x="1" y="124"/>
                        <a:pt x="1" y="131"/>
                      </a:cubicBezTo>
                      <a:cubicBezTo>
                        <a:pt x="2" y="144"/>
                        <a:pt x="2" y="157"/>
                        <a:pt x="1" y="169"/>
                      </a:cubicBezTo>
                      <a:cubicBezTo>
                        <a:pt x="0" y="179"/>
                        <a:pt x="4" y="183"/>
                        <a:pt x="12" y="181"/>
                      </a:cubicBezTo>
                      <a:cubicBezTo>
                        <a:pt x="16" y="180"/>
                        <a:pt x="19" y="180"/>
                        <a:pt x="22" y="181"/>
                      </a:cubicBezTo>
                      <a:cubicBezTo>
                        <a:pt x="25" y="195"/>
                        <a:pt x="31" y="208"/>
                        <a:pt x="38" y="220"/>
                      </a:cubicBezTo>
                      <a:cubicBezTo>
                        <a:pt x="38" y="220"/>
                        <a:pt x="38" y="220"/>
                        <a:pt x="38" y="220"/>
                      </a:cubicBezTo>
                      <a:cubicBezTo>
                        <a:pt x="35" y="222"/>
                        <a:pt x="33" y="225"/>
                        <a:pt x="30" y="227"/>
                      </a:cubicBezTo>
                      <a:cubicBezTo>
                        <a:pt x="24" y="231"/>
                        <a:pt x="23" y="234"/>
                        <a:pt x="29" y="240"/>
                      </a:cubicBezTo>
                      <a:cubicBezTo>
                        <a:pt x="40" y="250"/>
                        <a:pt x="50" y="261"/>
                        <a:pt x="61" y="271"/>
                      </a:cubicBezTo>
                      <a:cubicBezTo>
                        <a:pt x="66" y="277"/>
                        <a:pt x="69" y="277"/>
                        <a:pt x="74" y="271"/>
                      </a:cubicBezTo>
                      <a:cubicBezTo>
                        <a:pt x="76" y="269"/>
                        <a:pt x="78" y="266"/>
                        <a:pt x="81" y="264"/>
                      </a:cubicBezTo>
                      <a:cubicBezTo>
                        <a:pt x="93" y="272"/>
                        <a:pt x="107" y="277"/>
                        <a:pt x="122" y="281"/>
                      </a:cubicBezTo>
                      <a:cubicBezTo>
                        <a:pt x="122" y="283"/>
                        <a:pt x="121" y="286"/>
                        <a:pt x="121" y="291"/>
                      </a:cubicBezTo>
                      <a:cubicBezTo>
                        <a:pt x="119" y="299"/>
                        <a:pt x="124" y="301"/>
                        <a:pt x="130" y="301"/>
                      </a:cubicBezTo>
                      <a:cubicBezTo>
                        <a:pt x="143" y="300"/>
                        <a:pt x="155" y="300"/>
                        <a:pt x="168" y="301"/>
                      </a:cubicBezTo>
                      <a:cubicBezTo>
                        <a:pt x="178" y="302"/>
                        <a:pt x="182" y="298"/>
                        <a:pt x="180" y="286"/>
                      </a:cubicBezTo>
                      <a:cubicBezTo>
                        <a:pt x="180" y="284"/>
                        <a:pt x="180" y="282"/>
                        <a:pt x="180" y="281"/>
                      </a:cubicBezTo>
                      <a:cubicBezTo>
                        <a:pt x="195" y="278"/>
                        <a:pt x="209" y="272"/>
                        <a:pt x="221" y="264"/>
                      </a:cubicBezTo>
                      <a:cubicBezTo>
                        <a:pt x="223" y="265"/>
                        <a:pt x="225" y="268"/>
                        <a:pt x="227" y="271"/>
                      </a:cubicBezTo>
                      <a:cubicBezTo>
                        <a:pt x="231" y="277"/>
                        <a:pt x="235" y="278"/>
                        <a:pt x="241" y="271"/>
                      </a:cubicBezTo>
                      <a:cubicBezTo>
                        <a:pt x="250" y="261"/>
                        <a:pt x="261" y="251"/>
                        <a:pt x="271" y="242"/>
                      </a:cubicBezTo>
                      <a:cubicBezTo>
                        <a:pt x="276" y="237"/>
                        <a:pt x="278" y="232"/>
                        <a:pt x="271" y="228"/>
                      </a:cubicBezTo>
                      <a:cubicBezTo>
                        <a:pt x="267" y="226"/>
                        <a:pt x="265" y="224"/>
                        <a:pt x="263" y="222"/>
                      </a:cubicBezTo>
                      <a:cubicBezTo>
                        <a:pt x="271" y="209"/>
                        <a:pt x="277" y="196"/>
                        <a:pt x="280" y="181"/>
                      </a:cubicBezTo>
                      <a:cubicBezTo>
                        <a:pt x="287" y="181"/>
                        <a:pt x="296" y="185"/>
                        <a:pt x="299" y="179"/>
                      </a:cubicBezTo>
                      <a:cubicBezTo>
                        <a:pt x="303" y="172"/>
                        <a:pt x="300" y="161"/>
                        <a:pt x="300" y="151"/>
                      </a:cubicBezTo>
                      <a:close/>
                      <a:moveTo>
                        <a:pt x="151" y="230"/>
                      </a:moveTo>
                      <a:cubicBezTo>
                        <a:pt x="107" y="230"/>
                        <a:pt x="72" y="195"/>
                        <a:pt x="72" y="151"/>
                      </a:cubicBezTo>
                      <a:cubicBezTo>
                        <a:pt x="72" y="107"/>
                        <a:pt x="107" y="72"/>
                        <a:pt x="151" y="72"/>
                      </a:cubicBezTo>
                      <a:cubicBezTo>
                        <a:pt x="195" y="72"/>
                        <a:pt x="230" y="107"/>
                        <a:pt x="230" y="151"/>
                      </a:cubicBezTo>
                      <a:cubicBezTo>
                        <a:pt x="230" y="195"/>
                        <a:pt x="195" y="230"/>
                        <a:pt x="151" y="230"/>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6"/>
                <p:cNvSpPr>
                  <a:spLocks noChangeArrowheads="1"/>
                </p:cNvSpPr>
                <p:nvPr/>
              </p:nvSpPr>
              <p:spPr bwMode="auto">
                <a:xfrm>
                  <a:off x="1042" y="2011"/>
                  <a:ext cx="389" cy="389"/>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2" name="Freeform 5"/>
              <p:cNvSpPr>
                <a:spLocks/>
              </p:cNvSpPr>
              <p:nvPr/>
            </p:nvSpPr>
            <p:spPr bwMode="auto">
              <a:xfrm>
                <a:off x="10176635" y="3297789"/>
                <a:ext cx="365124" cy="365125"/>
              </a:xfrm>
              <a:custGeom>
                <a:avLst/>
                <a:gdLst>
                  <a:gd name="T0" fmla="*/ 20 w 91"/>
                  <a:gd name="T1" fmla="*/ 85 h 91"/>
                  <a:gd name="T2" fmla="*/ 15 w 91"/>
                  <a:gd name="T3" fmla="*/ 91 h 91"/>
                  <a:gd name="T4" fmla="*/ 3 w 91"/>
                  <a:gd name="T5" fmla="*/ 91 h 91"/>
                  <a:gd name="T6" fmla="*/ 0 w 91"/>
                  <a:gd name="T7" fmla="*/ 89 h 91"/>
                  <a:gd name="T8" fmla="*/ 0 w 91"/>
                  <a:gd name="T9" fmla="*/ 48 h 91"/>
                  <a:gd name="T10" fmla="*/ 3 w 91"/>
                  <a:gd name="T11" fmla="*/ 46 h 91"/>
                  <a:gd name="T12" fmla="*/ 17 w 91"/>
                  <a:gd name="T13" fmla="*/ 46 h 91"/>
                  <a:gd name="T14" fmla="*/ 21 w 91"/>
                  <a:gd name="T15" fmla="*/ 44 h 91"/>
                  <a:gd name="T16" fmla="*/ 31 w 91"/>
                  <a:gd name="T17" fmla="*/ 30 h 91"/>
                  <a:gd name="T18" fmla="*/ 44 w 91"/>
                  <a:gd name="T19" fmla="*/ 21 h 91"/>
                  <a:gd name="T20" fmla="*/ 55 w 91"/>
                  <a:gd name="T21" fmla="*/ 6 h 91"/>
                  <a:gd name="T22" fmla="*/ 56 w 91"/>
                  <a:gd name="T23" fmla="*/ 4 h 91"/>
                  <a:gd name="T24" fmla="*/ 63 w 91"/>
                  <a:gd name="T25" fmla="*/ 0 h 91"/>
                  <a:gd name="T26" fmla="*/ 67 w 91"/>
                  <a:gd name="T27" fmla="*/ 7 h 91"/>
                  <a:gd name="T28" fmla="*/ 62 w 91"/>
                  <a:gd name="T29" fmla="*/ 20 h 91"/>
                  <a:gd name="T30" fmla="*/ 55 w 91"/>
                  <a:gd name="T31" fmla="*/ 34 h 91"/>
                  <a:gd name="T32" fmla="*/ 58 w 91"/>
                  <a:gd name="T33" fmla="*/ 37 h 91"/>
                  <a:gd name="T34" fmla="*/ 82 w 91"/>
                  <a:gd name="T35" fmla="*/ 37 h 91"/>
                  <a:gd name="T36" fmla="*/ 87 w 91"/>
                  <a:gd name="T37" fmla="*/ 46 h 91"/>
                  <a:gd name="T38" fmla="*/ 82 w 91"/>
                  <a:gd name="T39" fmla="*/ 54 h 91"/>
                  <a:gd name="T40" fmla="*/ 82 w 91"/>
                  <a:gd name="T41" fmla="*/ 59 h 91"/>
                  <a:gd name="T42" fmla="*/ 77 w 91"/>
                  <a:gd name="T43" fmla="*/ 71 h 91"/>
                  <a:gd name="T44" fmla="*/ 74 w 91"/>
                  <a:gd name="T45" fmla="*/ 77 h 91"/>
                  <a:gd name="T46" fmla="*/ 59 w 91"/>
                  <a:gd name="T47" fmla="*/ 91 h 91"/>
                  <a:gd name="T48" fmla="*/ 29 w 91"/>
                  <a:gd name="T49" fmla="*/ 89 h 91"/>
                  <a:gd name="T50" fmla="*/ 20 w 91"/>
                  <a:gd name="T51" fmla="*/ 8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91">
                    <a:moveTo>
                      <a:pt x="20" y="85"/>
                    </a:moveTo>
                    <a:cubicBezTo>
                      <a:pt x="21" y="91"/>
                      <a:pt x="19" y="91"/>
                      <a:pt x="15" y="91"/>
                    </a:cubicBezTo>
                    <a:cubicBezTo>
                      <a:pt x="11" y="91"/>
                      <a:pt x="7" y="91"/>
                      <a:pt x="3" y="91"/>
                    </a:cubicBezTo>
                    <a:cubicBezTo>
                      <a:pt x="1" y="91"/>
                      <a:pt x="0" y="91"/>
                      <a:pt x="0" y="89"/>
                    </a:cubicBezTo>
                    <a:cubicBezTo>
                      <a:pt x="0" y="75"/>
                      <a:pt x="0" y="61"/>
                      <a:pt x="0" y="48"/>
                    </a:cubicBezTo>
                    <a:cubicBezTo>
                      <a:pt x="0" y="46"/>
                      <a:pt x="1" y="46"/>
                      <a:pt x="3" y="46"/>
                    </a:cubicBezTo>
                    <a:cubicBezTo>
                      <a:pt x="8" y="46"/>
                      <a:pt x="12" y="46"/>
                      <a:pt x="17" y="46"/>
                    </a:cubicBezTo>
                    <a:cubicBezTo>
                      <a:pt x="19" y="46"/>
                      <a:pt x="20" y="46"/>
                      <a:pt x="21" y="44"/>
                    </a:cubicBezTo>
                    <a:cubicBezTo>
                      <a:pt x="22" y="37"/>
                      <a:pt x="26" y="33"/>
                      <a:pt x="31" y="30"/>
                    </a:cubicBezTo>
                    <a:cubicBezTo>
                      <a:pt x="35" y="27"/>
                      <a:pt x="40" y="24"/>
                      <a:pt x="44" y="21"/>
                    </a:cubicBezTo>
                    <a:cubicBezTo>
                      <a:pt x="49" y="17"/>
                      <a:pt x="53" y="13"/>
                      <a:pt x="55" y="6"/>
                    </a:cubicBezTo>
                    <a:cubicBezTo>
                      <a:pt x="56" y="6"/>
                      <a:pt x="56" y="5"/>
                      <a:pt x="56" y="4"/>
                    </a:cubicBezTo>
                    <a:cubicBezTo>
                      <a:pt x="58" y="2"/>
                      <a:pt x="60" y="0"/>
                      <a:pt x="63" y="0"/>
                    </a:cubicBezTo>
                    <a:cubicBezTo>
                      <a:pt x="66" y="1"/>
                      <a:pt x="67" y="4"/>
                      <a:pt x="67" y="7"/>
                    </a:cubicBezTo>
                    <a:cubicBezTo>
                      <a:pt x="67" y="12"/>
                      <a:pt x="65" y="16"/>
                      <a:pt x="62" y="20"/>
                    </a:cubicBezTo>
                    <a:cubicBezTo>
                      <a:pt x="59" y="24"/>
                      <a:pt x="57" y="29"/>
                      <a:pt x="55" y="34"/>
                    </a:cubicBezTo>
                    <a:cubicBezTo>
                      <a:pt x="55" y="37"/>
                      <a:pt x="55" y="37"/>
                      <a:pt x="58" y="37"/>
                    </a:cubicBezTo>
                    <a:cubicBezTo>
                      <a:pt x="66" y="37"/>
                      <a:pt x="74" y="37"/>
                      <a:pt x="82" y="37"/>
                    </a:cubicBezTo>
                    <a:cubicBezTo>
                      <a:pt x="89" y="37"/>
                      <a:pt x="91" y="40"/>
                      <a:pt x="87" y="46"/>
                    </a:cubicBezTo>
                    <a:cubicBezTo>
                      <a:pt x="86" y="49"/>
                      <a:pt x="84" y="51"/>
                      <a:pt x="82" y="54"/>
                    </a:cubicBezTo>
                    <a:cubicBezTo>
                      <a:pt x="81" y="55"/>
                      <a:pt x="82" y="57"/>
                      <a:pt x="82" y="59"/>
                    </a:cubicBezTo>
                    <a:cubicBezTo>
                      <a:pt x="82" y="63"/>
                      <a:pt x="81" y="67"/>
                      <a:pt x="77" y="71"/>
                    </a:cubicBezTo>
                    <a:cubicBezTo>
                      <a:pt x="75" y="72"/>
                      <a:pt x="75" y="75"/>
                      <a:pt x="74" y="77"/>
                    </a:cubicBezTo>
                    <a:cubicBezTo>
                      <a:pt x="73" y="86"/>
                      <a:pt x="67" y="91"/>
                      <a:pt x="59" y="91"/>
                    </a:cubicBezTo>
                    <a:cubicBezTo>
                      <a:pt x="49" y="91"/>
                      <a:pt x="39" y="90"/>
                      <a:pt x="29" y="89"/>
                    </a:cubicBezTo>
                    <a:cubicBezTo>
                      <a:pt x="26" y="88"/>
                      <a:pt x="23" y="87"/>
                      <a:pt x="20" y="85"/>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6" name="Group 25"/>
          <p:cNvGrpSpPr/>
          <p:nvPr/>
        </p:nvGrpSpPr>
        <p:grpSpPr>
          <a:xfrm>
            <a:off x="1231961" y="2704730"/>
            <a:ext cx="1600200" cy="1600200"/>
            <a:chOff x="1167239" y="2704730"/>
            <a:chExt cx="1600200" cy="1600200"/>
          </a:xfrm>
        </p:grpSpPr>
        <p:sp>
          <p:nvSpPr>
            <p:cNvPr id="59" name="Rectangle 58"/>
            <p:cNvSpPr/>
            <p:nvPr/>
          </p:nvSpPr>
          <p:spPr>
            <a:xfrm>
              <a:off x="1167239"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a:off x="1375976" y="2913467"/>
              <a:ext cx="1182727" cy="1182727"/>
            </a:xfrm>
            <a:prstGeom prst="rect">
              <a:avLst/>
            </a:prstGeom>
          </p:spPr>
        </p:pic>
      </p:grpSp>
    </p:spTree>
    <p:extLst>
      <p:ext uri="{BB962C8B-B14F-4D97-AF65-F5344CB8AC3E}">
        <p14:creationId xmlns:p14="http://schemas.microsoft.com/office/powerpoint/2010/main" val="375581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300"/>
                                        <p:tgtEl>
                                          <p:spTgt spid="60"/>
                                        </p:tgtEl>
                                      </p:cBhvr>
                                    </p:animEffect>
                                    <p:anim calcmode="lin" valueType="num">
                                      <p:cBhvr>
                                        <p:cTn id="7" dur="300"/>
                                        <p:tgtEl>
                                          <p:spTgt spid="60"/>
                                        </p:tgtEl>
                                        <p:attrNameLst>
                                          <p:attrName>ppt_x</p:attrName>
                                        </p:attrNameLst>
                                      </p:cBhvr>
                                      <p:tavLst>
                                        <p:tav tm="0">
                                          <p:val>
                                            <p:strVal val="ppt_x"/>
                                          </p:val>
                                        </p:tav>
                                        <p:tav tm="100000">
                                          <p:val>
                                            <p:strVal val="ppt_x"/>
                                          </p:val>
                                        </p:tav>
                                      </p:tavLst>
                                    </p:anim>
                                    <p:anim calcmode="lin" valueType="num">
                                      <p:cBhvr>
                                        <p:cTn id="8" dur="300"/>
                                        <p:tgtEl>
                                          <p:spTgt spid="60"/>
                                        </p:tgtEl>
                                        <p:attrNameLst>
                                          <p:attrName>ppt_y</p:attrName>
                                        </p:attrNameLst>
                                      </p:cBhvr>
                                      <p:tavLst>
                                        <p:tav tm="0">
                                          <p:val>
                                            <p:strVal val="ppt_y"/>
                                          </p:val>
                                        </p:tav>
                                        <p:tav tm="100000">
                                          <p:val>
                                            <p:strVal val="ppt_y+.1"/>
                                          </p:val>
                                        </p:tav>
                                      </p:tavLst>
                                    </p:anim>
                                    <p:set>
                                      <p:cBhvr>
                                        <p:cTn id="9" dur="1" fill="hold">
                                          <p:stCondLst>
                                            <p:cond delay="299"/>
                                          </p:stCondLst>
                                        </p:cTn>
                                        <p:tgtEl>
                                          <p:spTgt spid="60"/>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anim calcmode="lin" valueType="num">
                                      <p:cBhvr>
                                        <p:cTn id="13" dur="300" fill="hold"/>
                                        <p:tgtEl>
                                          <p:spTgt spid="6"/>
                                        </p:tgtEl>
                                        <p:attrNameLst>
                                          <p:attrName>ppt_x</p:attrName>
                                        </p:attrNameLst>
                                      </p:cBhvr>
                                      <p:tavLst>
                                        <p:tav tm="0">
                                          <p:val>
                                            <p:strVal val="#ppt_x"/>
                                          </p:val>
                                        </p:tav>
                                        <p:tav tm="100000">
                                          <p:val>
                                            <p:strVal val="#ppt_x"/>
                                          </p:val>
                                        </p:tav>
                                      </p:tavLst>
                                    </p:anim>
                                    <p:anim calcmode="lin" valueType="num">
                                      <p:cBhvr>
                                        <p:cTn id="14"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7" presetClass="entr" presetSubtype="0" fill="hold" nodeType="withEffect">
                                  <p:stCondLst>
                                    <p:cond delay="25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300"/>
                                        <p:tgtEl>
                                          <p:spTgt spid="90"/>
                                        </p:tgtEl>
                                      </p:cBhvr>
                                    </p:animEffect>
                                    <p:anim calcmode="lin" valueType="num">
                                      <p:cBhvr>
                                        <p:cTn id="23" dur="300" fill="hold"/>
                                        <p:tgtEl>
                                          <p:spTgt spid="90"/>
                                        </p:tgtEl>
                                        <p:attrNameLst>
                                          <p:attrName>ppt_x</p:attrName>
                                        </p:attrNameLst>
                                      </p:cBhvr>
                                      <p:tavLst>
                                        <p:tav tm="0">
                                          <p:val>
                                            <p:strVal val="#ppt_x"/>
                                          </p:val>
                                        </p:tav>
                                        <p:tav tm="100000">
                                          <p:val>
                                            <p:strVal val="#ppt_x"/>
                                          </p:val>
                                        </p:tav>
                                      </p:tavLst>
                                    </p:anim>
                                    <p:anim calcmode="lin" valueType="num">
                                      <p:cBhvr>
                                        <p:cTn id="24" dur="3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47" presetClass="entr" presetSubtype="0" fill="hold" nodeType="withEffect">
                                  <p:stCondLst>
                                    <p:cond delay="25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300"/>
                                        <p:tgtEl>
                                          <p:spTgt spid="96"/>
                                        </p:tgtEl>
                                      </p:cBhvr>
                                    </p:animEffect>
                                    <p:anim calcmode="lin" valueType="num">
                                      <p:cBhvr>
                                        <p:cTn id="33" dur="300" fill="hold"/>
                                        <p:tgtEl>
                                          <p:spTgt spid="96"/>
                                        </p:tgtEl>
                                        <p:attrNameLst>
                                          <p:attrName>ppt_x</p:attrName>
                                        </p:attrNameLst>
                                      </p:cBhvr>
                                      <p:tavLst>
                                        <p:tav tm="0">
                                          <p:val>
                                            <p:strVal val="#ppt_x"/>
                                          </p:val>
                                        </p:tav>
                                        <p:tav tm="100000">
                                          <p:val>
                                            <p:strVal val="#ppt_x"/>
                                          </p:val>
                                        </p:tav>
                                      </p:tavLst>
                                    </p:anim>
                                    <p:anim calcmode="lin" valueType="num">
                                      <p:cBhvr>
                                        <p:cTn id="34" dur="3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47" presetClass="entr" presetSubtype="0" fill="hold" nodeType="withEffect">
                                  <p:stCondLst>
                                    <p:cond delay="25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300"/>
                                        <p:tgtEl>
                                          <p:spTgt spid="99"/>
                                        </p:tgtEl>
                                      </p:cBhvr>
                                    </p:animEffect>
                                    <p:anim calcmode="lin" valueType="num">
                                      <p:cBhvr>
                                        <p:cTn id="43" dur="300" fill="hold"/>
                                        <p:tgtEl>
                                          <p:spTgt spid="99"/>
                                        </p:tgtEl>
                                        <p:attrNameLst>
                                          <p:attrName>ppt_x</p:attrName>
                                        </p:attrNameLst>
                                      </p:cBhvr>
                                      <p:tavLst>
                                        <p:tav tm="0">
                                          <p:val>
                                            <p:strVal val="#ppt_x"/>
                                          </p:val>
                                        </p:tav>
                                        <p:tav tm="100000">
                                          <p:val>
                                            <p:strVal val="#ppt_x"/>
                                          </p:val>
                                        </p:tav>
                                      </p:tavLst>
                                    </p:anim>
                                    <p:anim calcmode="lin" valueType="num">
                                      <p:cBhvr>
                                        <p:cTn id="44" dur="3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47" presetClass="entr" presetSubtype="0" fill="hold" nodeType="withEffect">
                                  <p:stCondLst>
                                    <p:cond delay="25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300"/>
                                        <p:tgtEl>
                                          <p:spTgt spid="93"/>
                                        </p:tgtEl>
                                      </p:cBhvr>
                                    </p:animEffect>
                                    <p:anim calcmode="lin" valueType="num">
                                      <p:cBhvr>
                                        <p:cTn id="53" dur="300" fill="hold"/>
                                        <p:tgtEl>
                                          <p:spTgt spid="93"/>
                                        </p:tgtEl>
                                        <p:attrNameLst>
                                          <p:attrName>ppt_x</p:attrName>
                                        </p:attrNameLst>
                                      </p:cBhvr>
                                      <p:tavLst>
                                        <p:tav tm="0">
                                          <p:val>
                                            <p:strVal val="#ppt_x"/>
                                          </p:val>
                                        </p:tav>
                                        <p:tav tm="100000">
                                          <p:val>
                                            <p:strVal val="#ppt_x"/>
                                          </p:val>
                                        </p:tav>
                                      </p:tavLst>
                                    </p:anim>
                                    <p:anim calcmode="lin" valueType="num">
                                      <p:cBhvr>
                                        <p:cTn id="54" dur="3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 name="Rectangle 182"/>
          <p:cNvSpPr/>
          <p:nvPr/>
        </p:nvSpPr>
        <p:spPr>
          <a:xfrm>
            <a:off x="0" y="0"/>
            <a:ext cx="12436475"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680827" y="370483"/>
            <a:ext cx="3784810" cy="769441"/>
            <a:chOff x="680827" y="370483"/>
            <a:chExt cx="3784810" cy="769441"/>
          </a:xfrm>
        </p:grpSpPr>
        <p:sp>
          <p:nvSpPr>
            <p:cNvPr id="116" name="Rectangle 115"/>
            <p:cNvSpPr/>
            <p:nvPr/>
          </p:nvSpPr>
          <p:spPr>
            <a:xfrm>
              <a:off x="1356203" y="370483"/>
              <a:ext cx="3109434" cy="769441"/>
            </a:xfrm>
            <a:prstGeom prst="rect">
              <a:avLst/>
            </a:prstGeom>
            <a:noFill/>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Knowledge</a:t>
              </a:r>
            </a:p>
          </p:txBody>
        </p:sp>
        <p:sp>
          <p:nvSpPr>
            <p:cNvPr id="115" name="Freeform 5"/>
            <p:cNvSpPr>
              <a:spLocks/>
            </p:cNvSpPr>
            <p:nvPr/>
          </p:nvSpPr>
          <p:spPr bwMode="auto">
            <a:xfrm>
              <a:off x="680827" y="458609"/>
              <a:ext cx="660611" cy="660611"/>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nvGrpSpPr>
          <p:cNvPr id="2" name="Group 1"/>
          <p:cNvGrpSpPr/>
          <p:nvPr/>
        </p:nvGrpSpPr>
        <p:grpSpPr>
          <a:xfrm>
            <a:off x="385794" y="369793"/>
            <a:ext cx="4079843" cy="775986"/>
            <a:chOff x="385794" y="369793"/>
            <a:chExt cx="4079843" cy="775986"/>
          </a:xfrm>
        </p:grpSpPr>
        <p:sp>
          <p:nvSpPr>
            <p:cNvPr id="123" name="Rectangle 122"/>
            <p:cNvSpPr/>
            <p:nvPr/>
          </p:nvSpPr>
          <p:spPr>
            <a:xfrm>
              <a:off x="385794" y="458609"/>
              <a:ext cx="1066799" cy="660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356203" y="369793"/>
              <a:ext cx="3109434" cy="769441"/>
            </a:xfrm>
            <a:prstGeom prst="rect">
              <a:avLst/>
            </a:prstGeom>
            <a:solidFill>
              <a:schemeClr val="accent1"/>
            </a:solidFill>
          </p:spPr>
          <p:txBody>
            <a:bodyPr wrap="square" anchor="ctr">
              <a:spAutoFit/>
            </a:bodyPr>
            <a:lstStyle/>
            <a:p>
              <a:pPr marL="182845" defTabSz="931741" fontAlgn="base">
                <a:spcBef>
                  <a:spcPts val="1199"/>
                </a:spcBef>
                <a:spcAft>
                  <a:spcPts val="1199"/>
                </a:spcAft>
              </a:pPr>
              <a:r>
                <a:rPr lang="en-US" sz="4400" kern="0" dirty="0">
                  <a:solidFill>
                    <a:schemeClr val="bg1"/>
                  </a:solidFill>
                  <a:latin typeface="+mj-lt"/>
                  <a:cs typeface="Segoe UI Semibold" panose="020B0702040204020203" pitchFamily="34" charset="0"/>
                </a:rPr>
                <a:t>Search</a:t>
              </a:r>
            </a:p>
          </p:txBody>
        </p:sp>
        <p:grpSp>
          <p:nvGrpSpPr>
            <p:cNvPr id="117" name="Group 116"/>
            <p:cNvGrpSpPr/>
            <p:nvPr/>
          </p:nvGrpSpPr>
          <p:grpSpPr>
            <a:xfrm>
              <a:off x="610542" y="462540"/>
              <a:ext cx="730895" cy="683239"/>
              <a:chOff x="10905951" y="3353835"/>
              <a:chExt cx="537571" cy="528489"/>
            </a:xfrm>
          </p:grpSpPr>
          <p:sp>
            <p:nvSpPr>
              <p:cNvPr id="118" name="Oval 13"/>
              <p:cNvSpPr>
                <a:spLocks noChangeArrowheads="1"/>
              </p:cNvSpPr>
              <p:nvPr/>
            </p:nvSpPr>
            <p:spPr bwMode="auto">
              <a:xfrm>
                <a:off x="11016824" y="3353835"/>
                <a:ext cx="426698" cy="426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120" name="Freeform 14"/>
              <p:cNvSpPr>
                <a:spLocks/>
              </p:cNvSpPr>
              <p:nvPr/>
            </p:nvSpPr>
            <p:spPr bwMode="auto">
              <a:xfrm>
                <a:off x="10905951" y="3702829"/>
                <a:ext cx="179495" cy="179495"/>
              </a:xfrm>
              <a:custGeom>
                <a:avLst/>
                <a:gdLst>
                  <a:gd name="T0" fmla="*/ 1224 w 1980"/>
                  <a:gd name="T1" fmla="*/ 0 h 1977"/>
                  <a:gd name="T2" fmla="*/ 218 w 1980"/>
                  <a:gd name="T3" fmla="*/ 985 h 1977"/>
                  <a:gd name="T4" fmla="*/ 211 w 1980"/>
                  <a:gd name="T5" fmla="*/ 1752 h 1977"/>
                  <a:gd name="T6" fmla="*/ 218 w 1980"/>
                  <a:gd name="T7" fmla="*/ 1759 h 1977"/>
                  <a:gd name="T8" fmla="*/ 985 w 1980"/>
                  <a:gd name="T9" fmla="*/ 1766 h 1977"/>
                  <a:gd name="T10" fmla="*/ 1980 w 1980"/>
                  <a:gd name="T11" fmla="*/ 788 h 1977"/>
                  <a:gd name="T12" fmla="*/ 1224 w 1980"/>
                  <a:gd name="T13" fmla="*/ 0 h 1977"/>
                </a:gdLst>
                <a:ahLst/>
                <a:cxnLst>
                  <a:cxn ang="0">
                    <a:pos x="T0" y="T1"/>
                  </a:cxn>
                  <a:cxn ang="0">
                    <a:pos x="T2" y="T3"/>
                  </a:cxn>
                  <a:cxn ang="0">
                    <a:pos x="T4" y="T5"/>
                  </a:cxn>
                  <a:cxn ang="0">
                    <a:pos x="T6" y="T7"/>
                  </a:cxn>
                  <a:cxn ang="0">
                    <a:pos x="T8" y="T9"/>
                  </a:cxn>
                  <a:cxn ang="0">
                    <a:pos x="T10" y="T11"/>
                  </a:cxn>
                  <a:cxn ang="0">
                    <a:pos x="T12" y="T13"/>
                  </a:cxn>
                </a:cxnLst>
                <a:rect l="0" t="0" r="r" b="b"/>
                <a:pathLst>
                  <a:path w="1980" h="1977">
                    <a:moveTo>
                      <a:pt x="1224" y="0"/>
                    </a:moveTo>
                    <a:cubicBezTo>
                      <a:pt x="218" y="985"/>
                      <a:pt x="218" y="985"/>
                      <a:pt x="218" y="985"/>
                    </a:cubicBezTo>
                    <a:cubicBezTo>
                      <a:pt x="4" y="1196"/>
                      <a:pt x="0" y="1538"/>
                      <a:pt x="211" y="1752"/>
                    </a:cubicBezTo>
                    <a:cubicBezTo>
                      <a:pt x="218" y="1759"/>
                      <a:pt x="218" y="1759"/>
                      <a:pt x="218" y="1759"/>
                    </a:cubicBezTo>
                    <a:cubicBezTo>
                      <a:pt x="429" y="1974"/>
                      <a:pt x="771" y="1977"/>
                      <a:pt x="985" y="1766"/>
                    </a:cubicBezTo>
                    <a:cubicBezTo>
                      <a:pt x="1980" y="788"/>
                      <a:pt x="1980" y="788"/>
                      <a:pt x="1980" y="788"/>
                    </a:cubicBezTo>
                    <a:cubicBezTo>
                      <a:pt x="1683" y="581"/>
                      <a:pt x="1424" y="315"/>
                      <a:pt x="12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grpSp>
        <p:nvGrpSpPr>
          <p:cNvPr id="182" name="Group 181"/>
          <p:cNvGrpSpPr/>
          <p:nvPr/>
        </p:nvGrpSpPr>
        <p:grpSpPr>
          <a:xfrm>
            <a:off x="10255831" y="2704728"/>
            <a:ext cx="1600200" cy="1600200"/>
            <a:chOff x="10270699" y="2704728"/>
            <a:chExt cx="1600200" cy="1600200"/>
          </a:xfrm>
        </p:grpSpPr>
        <p:sp>
          <p:nvSpPr>
            <p:cNvPr id="27" name="Rectangle 26"/>
            <p:cNvSpPr/>
            <p:nvPr/>
          </p:nvSpPr>
          <p:spPr>
            <a:xfrm>
              <a:off x="10270699" y="2704728"/>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10499067" y="2976928"/>
              <a:ext cx="1143464" cy="1055801"/>
              <a:chOff x="10499067" y="2976928"/>
              <a:chExt cx="1143464" cy="1055801"/>
            </a:xfrm>
          </p:grpSpPr>
          <p:grpSp>
            <p:nvGrpSpPr>
              <p:cNvPr id="110" name="Group 109"/>
              <p:cNvGrpSpPr/>
              <p:nvPr/>
            </p:nvGrpSpPr>
            <p:grpSpPr>
              <a:xfrm>
                <a:off x="10499067" y="2976928"/>
                <a:ext cx="1143464" cy="1055801"/>
                <a:chOff x="5587334" y="5524242"/>
                <a:chExt cx="528992" cy="488437"/>
              </a:xfrm>
            </p:grpSpPr>
            <p:sp>
              <p:nvSpPr>
                <p:cNvPr id="111" name="Freeform 46"/>
                <p:cNvSpPr>
                  <a:spLocks noEditPoints="1"/>
                </p:cNvSpPr>
                <p:nvPr/>
              </p:nvSpPr>
              <p:spPr bwMode="auto">
                <a:xfrm>
                  <a:off x="5671973" y="5524242"/>
                  <a:ext cx="444353" cy="394982"/>
                </a:xfrm>
                <a:custGeom>
                  <a:avLst/>
                  <a:gdLst>
                    <a:gd name="T0" fmla="*/ 204 w 265"/>
                    <a:gd name="T1" fmla="*/ 38 h 236"/>
                    <a:gd name="T2" fmla="*/ 47 w 265"/>
                    <a:gd name="T3" fmla="*/ 43 h 236"/>
                    <a:gd name="T4" fmla="*/ 47 w 265"/>
                    <a:gd name="T5" fmla="*/ 203 h 236"/>
                    <a:gd name="T6" fmla="*/ 129 w 265"/>
                    <a:gd name="T7" fmla="*/ 236 h 236"/>
                    <a:gd name="T8" fmla="*/ 189 w 265"/>
                    <a:gd name="T9" fmla="*/ 220 h 236"/>
                    <a:gd name="T10" fmla="*/ 204 w 265"/>
                    <a:gd name="T11" fmla="*/ 38 h 236"/>
                    <a:gd name="T12" fmla="*/ 130 w 265"/>
                    <a:gd name="T13" fmla="*/ 202 h 236"/>
                    <a:gd name="T14" fmla="*/ 51 w 265"/>
                    <a:gd name="T15" fmla="*/ 123 h 236"/>
                    <a:gd name="T16" fmla="*/ 130 w 265"/>
                    <a:gd name="T17" fmla="*/ 44 h 236"/>
                    <a:gd name="T18" fmla="*/ 209 w 265"/>
                    <a:gd name="T19" fmla="*/ 123 h 236"/>
                    <a:gd name="T20" fmla="*/ 130 w 265"/>
                    <a:gd name="T21" fmla="*/ 2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36">
                      <a:moveTo>
                        <a:pt x="204" y="38"/>
                      </a:moveTo>
                      <a:cubicBezTo>
                        <a:pt x="158" y="0"/>
                        <a:pt x="90" y="3"/>
                        <a:pt x="47" y="43"/>
                      </a:cubicBezTo>
                      <a:cubicBezTo>
                        <a:pt x="1" y="87"/>
                        <a:pt x="0" y="159"/>
                        <a:pt x="47" y="203"/>
                      </a:cubicBezTo>
                      <a:cubicBezTo>
                        <a:pt x="70" y="226"/>
                        <a:pt x="98" y="236"/>
                        <a:pt x="129" y="236"/>
                      </a:cubicBezTo>
                      <a:cubicBezTo>
                        <a:pt x="150" y="236"/>
                        <a:pt x="170" y="231"/>
                        <a:pt x="189" y="220"/>
                      </a:cubicBezTo>
                      <a:cubicBezTo>
                        <a:pt x="257" y="181"/>
                        <a:pt x="265" y="88"/>
                        <a:pt x="204" y="38"/>
                      </a:cubicBezTo>
                      <a:close/>
                      <a:moveTo>
                        <a:pt x="130" y="202"/>
                      </a:moveTo>
                      <a:cubicBezTo>
                        <a:pt x="86" y="202"/>
                        <a:pt x="51" y="167"/>
                        <a:pt x="51" y="123"/>
                      </a:cubicBezTo>
                      <a:cubicBezTo>
                        <a:pt x="51" y="79"/>
                        <a:pt x="86" y="44"/>
                        <a:pt x="130" y="44"/>
                      </a:cubicBezTo>
                      <a:cubicBezTo>
                        <a:pt x="174" y="44"/>
                        <a:pt x="209" y="79"/>
                        <a:pt x="209" y="123"/>
                      </a:cubicBezTo>
                      <a:cubicBezTo>
                        <a:pt x="209" y="167"/>
                        <a:pt x="174" y="202"/>
                        <a:pt x="130" y="202"/>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47"/>
                <p:cNvSpPr>
                  <a:spLocks/>
                </p:cNvSpPr>
                <p:nvPr/>
              </p:nvSpPr>
              <p:spPr bwMode="auto">
                <a:xfrm>
                  <a:off x="5587334" y="5841638"/>
                  <a:ext cx="179857" cy="171041"/>
                </a:xfrm>
                <a:custGeom>
                  <a:avLst/>
                  <a:gdLst>
                    <a:gd name="T0" fmla="*/ 72 w 107"/>
                    <a:gd name="T1" fmla="*/ 4 h 102"/>
                    <a:gd name="T2" fmla="*/ 64 w 107"/>
                    <a:gd name="T3" fmla="*/ 3 h 102"/>
                    <a:gd name="T4" fmla="*/ 10 w 107"/>
                    <a:gd name="T5" fmla="*/ 55 h 102"/>
                    <a:gd name="T6" fmla="*/ 13 w 107"/>
                    <a:gd name="T7" fmla="*/ 92 h 102"/>
                    <a:gd name="T8" fmla="*/ 49 w 107"/>
                    <a:gd name="T9" fmla="*/ 92 h 102"/>
                    <a:gd name="T10" fmla="*/ 107 w 107"/>
                    <a:gd name="T11" fmla="*/ 38 h 102"/>
                    <a:gd name="T12" fmla="*/ 72 w 107"/>
                    <a:gd name="T13" fmla="*/ 4 h 102"/>
                  </a:gdLst>
                  <a:ahLst/>
                  <a:cxnLst>
                    <a:cxn ang="0">
                      <a:pos x="T0" y="T1"/>
                    </a:cxn>
                    <a:cxn ang="0">
                      <a:pos x="T2" y="T3"/>
                    </a:cxn>
                    <a:cxn ang="0">
                      <a:pos x="T4" y="T5"/>
                    </a:cxn>
                    <a:cxn ang="0">
                      <a:pos x="T6" y="T7"/>
                    </a:cxn>
                    <a:cxn ang="0">
                      <a:pos x="T8" y="T9"/>
                    </a:cxn>
                    <a:cxn ang="0">
                      <a:pos x="T10" y="T11"/>
                    </a:cxn>
                    <a:cxn ang="0">
                      <a:pos x="T12" y="T13"/>
                    </a:cxn>
                  </a:cxnLst>
                  <a:rect l="0" t="0" r="r" b="b"/>
                  <a:pathLst>
                    <a:path w="107" h="102">
                      <a:moveTo>
                        <a:pt x="72" y="4"/>
                      </a:moveTo>
                      <a:cubicBezTo>
                        <a:pt x="70" y="0"/>
                        <a:pt x="67" y="0"/>
                        <a:pt x="64" y="3"/>
                      </a:cubicBezTo>
                      <a:cubicBezTo>
                        <a:pt x="46" y="21"/>
                        <a:pt x="27" y="37"/>
                        <a:pt x="10" y="55"/>
                      </a:cubicBezTo>
                      <a:cubicBezTo>
                        <a:pt x="0" y="66"/>
                        <a:pt x="2" y="83"/>
                        <a:pt x="13" y="92"/>
                      </a:cubicBezTo>
                      <a:cubicBezTo>
                        <a:pt x="23" y="101"/>
                        <a:pt x="39" y="102"/>
                        <a:pt x="49" y="92"/>
                      </a:cubicBezTo>
                      <a:cubicBezTo>
                        <a:pt x="68" y="75"/>
                        <a:pt x="87" y="57"/>
                        <a:pt x="107" y="38"/>
                      </a:cubicBezTo>
                      <a:cubicBezTo>
                        <a:pt x="93" y="28"/>
                        <a:pt x="81" y="18"/>
                        <a:pt x="72" y="4"/>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Oval 48"/>
                <p:cNvSpPr>
                  <a:spLocks noChangeArrowheads="1"/>
                </p:cNvSpPr>
                <p:nvPr/>
              </p:nvSpPr>
              <p:spPr bwMode="auto">
                <a:xfrm>
                  <a:off x="5756611" y="5596538"/>
                  <a:ext cx="266259" cy="2662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5" name="Group 174"/>
              <p:cNvGrpSpPr/>
              <p:nvPr/>
            </p:nvGrpSpPr>
            <p:grpSpPr>
              <a:xfrm rot="3600000">
                <a:off x="10972033" y="3318014"/>
                <a:ext cx="370344" cy="228378"/>
                <a:chOff x="2813051" y="1889126"/>
                <a:chExt cx="285750" cy="176212"/>
              </a:xfrm>
            </p:grpSpPr>
            <p:sp>
              <p:nvSpPr>
                <p:cNvPr id="176" name="Freeform 164"/>
                <p:cNvSpPr>
                  <a:spLocks/>
                </p:cNvSpPr>
                <p:nvPr/>
              </p:nvSpPr>
              <p:spPr bwMode="auto">
                <a:xfrm>
                  <a:off x="2938463" y="2027238"/>
                  <a:ext cx="36513" cy="38100"/>
                </a:xfrm>
                <a:custGeom>
                  <a:avLst/>
                  <a:gdLst>
                    <a:gd name="T0" fmla="*/ 8 w 10"/>
                    <a:gd name="T1" fmla="*/ 8 h 10"/>
                    <a:gd name="T2" fmla="*/ 8 w 10"/>
                    <a:gd name="T3" fmla="*/ 2 h 10"/>
                    <a:gd name="T4" fmla="*/ 2 w 10"/>
                    <a:gd name="T5" fmla="*/ 2 h 10"/>
                    <a:gd name="T6" fmla="*/ 2 w 10"/>
                    <a:gd name="T7" fmla="*/ 8 h 10"/>
                    <a:gd name="T8" fmla="*/ 8 w 10"/>
                    <a:gd name="T9" fmla="*/ 8 h 10"/>
                  </a:gdLst>
                  <a:ahLst/>
                  <a:cxnLst>
                    <a:cxn ang="0">
                      <a:pos x="T0" y="T1"/>
                    </a:cxn>
                    <a:cxn ang="0">
                      <a:pos x="T2" y="T3"/>
                    </a:cxn>
                    <a:cxn ang="0">
                      <a:pos x="T4" y="T5"/>
                    </a:cxn>
                    <a:cxn ang="0">
                      <a:pos x="T6" y="T7"/>
                    </a:cxn>
                    <a:cxn ang="0">
                      <a:pos x="T8" y="T9"/>
                    </a:cxn>
                  </a:cxnLst>
                  <a:rect l="0" t="0" r="r" b="b"/>
                  <a:pathLst>
                    <a:path w="10" h="10">
                      <a:moveTo>
                        <a:pt x="8" y="8"/>
                      </a:moveTo>
                      <a:cubicBezTo>
                        <a:pt x="10" y="7"/>
                        <a:pt x="10" y="3"/>
                        <a:pt x="8" y="2"/>
                      </a:cubicBezTo>
                      <a:cubicBezTo>
                        <a:pt x="7" y="0"/>
                        <a:pt x="3" y="0"/>
                        <a:pt x="2" y="2"/>
                      </a:cubicBezTo>
                      <a:cubicBezTo>
                        <a:pt x="0" y="3"/>
                        <a:pt x="0" y="7"/>
                        <a:pt x="2" y="8"/>
                      </a:cubicBezTo>
                      <a:cubicBezTo>
                        <a:pt x="3" y="10"/>
                        <a:pt x="7" y="10"/>
                        <a:pt x="8" y="8"/>
                      </a:cubicBezTo>
                      <a:close/>
                    </a:path>
                  </a:pathLst>
                </a:custGeom>
                <a:solidFill>
                  <a:srgbClr val="FFFFFF"/>
                </a:solidFill>
                <a:ln w="11113" cap="rnd">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7" name="Freeform 191"/>
                <p:cNvSpPr>
                  <a:spLocks/>
                </p:cNvSpPr>
                <p:nvPr/>
              </p:nvSpPr>
              <p:spPr bwMode="auto">
                <a:xfrm>
                  <a:off x="2813051" y="1889126"/>
                  <a:ext cx="285750" cy="77788"/>
                </a:xfrm>
                <a:custGeom>
                  <a:avLst/>
                  <a:gdLst>
                    <a:gd name="T0" fmla="*/ 76 w 76"/>
                    <a:gd name="T1" fmla="*/ 21 h 21"/>
                    <a:gd name="T2" fmla="*/ 38 w 76"/>
                    <a:gd name="T3" fmla="*/ 0 h 21"/>
                    <a:gd name="T4" fmla="*/ 0 w 76"/>
                    <a:gd name="T5" fmla="*/ 21 h 21"/>
                  </a:gdLst>
                  <a:ahLst/>
                  <a:cxnLst>
                    <a:cxn ang="0">
                      <a:pos x="T0" y="T1"/>
                    </a:cxn>
                    <a:cxn ang="0">
                      <a:pos x="T2" y="T3"/>
                    </a:cxn>
                    <a:cxn ang="0">
                      <a:pos x="T4" y="T5"/>
                    </a:cxn>
                  </a:cxnLst>
                  <a:rect l="0" t="0" r="r" b="b"/>
                  <a:pathLst>
                    <a:path w="76" h="21">
                      <a:moveTo>
                        <a:pt x="76" y="21"/>
                      </a:moveTo>
                      <a:cubicBezTo>
                        <a:pt x="68" y="8"/>
                        <a:pt x="54" y="0"/>
                        <a:pt x="38" y="0"/>
                      </a:cubicBezTo>
                      <a:cubicBezTo>
                        <a:pt x="22" y="0"/>
                        <a:pt x="8" y="8"/>
                        <a:pt x="0" y="21"/>
                      </a:cubicBezTo>
                    </a:path>
                  </a:pathLst>
                </a:custGeom>
                <a:noFill/>
                <a:ln w="11113"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192"/>
                <p:cNvSpPr>
                  <a:spLocks/>
                </p:cNvSpPr>
                <p:nvPr/>
              </p:nvSpPr>
              <p:spPr bwMode="auto">
                <a:xfrm>
                  <a:off x="2813051" y="1889126"/>
                  <a:ext cx="285750" cy="77788"/>
                </a:xfrm>
                <a:custGeom>
                  <a:avLst/>
                  <a:gdLst>
                    <a:gd name="T0" fmla="*/ 76 w 76"/>
                    <a:gd name="T1" fmla="*/ 21 h 21"/>
                    <a:gd name="T2" fmla="*/ 38 w 76"/>
                    <a:gd name="T3" fmla="*/ 0 h 21"/>
                    <a:gd name="T4" fmla="*/ 0 w 76"/>
                    <a:gd name="T5" fmla="*/ 21 h 21"/>
                  </a:gdLst>
                  <a:ahLst/>
                  <a:cxnLst>
                    <a:cxn ang="0">
                      <a:pos x="T0" y="T1"/>
                    </a:cxn>
                    <a:cxn ang="0">
                      <a:pos x="T2" y="T3"/>
                    </a:cxn>
                    <a:cxn ang="0">
                      <a:pos x="T4" y="T5"/>
                    </a:cxn>
                  </a:cxnLst>
                  <a:rect l="0" t="0" r="r" b="b"/>
                  <a:pathLst>
                    <a:path w="76" h="21">
                      <a:moveTo>
                        <a:pt x="76" y="21"/>
                      </a:moveTo>
                      <a:cubicBezTo>
                        <a:pt x="68" y="8"/>
                        <a:pt x="54" y="0"/>
                        <a:pt x="38" y="0"/>
                      </a:cubicBezTo>
                      <a:cubicBezTo>
                        <a:pt x="22" y="0"/>
                        <a:pt x="8" y="8"/>
                        <a:pt x="0" y="21"/>
                      </a:cubicBezTo>
                    </a:path>
                  </a:pathLst>
                </a:custGeom>
                <a:noFill/>
                <a:ln w="1905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93"/>
                <p:cNvSpPr>
                  <a:spLocks/>
                </p:cNvSpPr>
                <p:nvPr/>
              </p:nvSpPr>
              <p:spPr bwMode="auto">
                <a:xfrm>
                  <a:off x="2881131" y="1955922"/>
                  <a:ext cx="150813" cy="41275"/>
                </a:xfrm>
                <a:custGeom>
                  <a:avLst/>
                  <a:gdLst>
                    <a:gd name="T0" fmla="*/ 40 w 40"/>
                    <a:gd name="T1" fmla="*/ 11 h 11"/>
                    <a:gd name="T2" fmla="*/ 20 w 40"/>
                    <a:gd name="T3" fmla="*/ 0 h 11"/>
                    <a:gd name="T4" fmla="*/ 0 w 40"/>
                    <a:gd name="T5" fmla="*/ 11 h 11"/>
                  </a:gdLst>
                  <a:ahLst/>
                  <a:cxnLst>
                    <a:cxn ang="0">
                      <a:pos x="T0" y="T1"/>
                    </a:cxn>
                    <a:cxn ang="0">
                      <a:pos x="T2" y="T3"/>
                    </a:cxn>
                    <a:cxn ang="0">
                      <a:pos x="T4" y="T5"/>
                    </a:cxn>
                  </a:cxnLst>
                  <a:rect l="0" t="0" r="r" b="b"/>
                  <a:pathLst>
                    <a:path w="40" h="11">
                      <a:moveTo>
                        <a:pt x="40" y="11"/>
                      </a:moveTo>
                      <a:cubicBezTo>
                        <a:pt x="36" y="4"/>
                        <a:pt x="28" y="0"/>
                        <a:pt x="20" y="0"/>
                      </a:cubicBezTo>
                      <a:cubicBezTo>
                        <a:pt x="12" y="0"/>
                        <a:pt x="4" y="4"/>
                        <a:pt x="0" y="11"/>
                      </a:cubicBezTo>
                    </a:path>
                  </a:pathLst>
                </a:custGeom>
                <a:noFill/>
                <a:ln w="1905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74" name="Group 173"/>
          <p:cNvGrpSpPr/>
          <p:nvPr/>
        </p:nvGrpSpPr>
        <p:grpSpPr>
          <a:xfrm>
            <a:off x="5420715" y="2704730"/>
            <a:ext cx="1600200" cy="1600200"/>
            <a:chOff x="5435583" y="2704730"/>
            <a:chExt cx="1600200" cy="1600200"/>
          </a:xfrm>
        </p:grpSpPr>
        <p:sp>
          <p:nvSpPr>
            <p:cNvPr id="65" name="Rectangle 64"/>
            <p:cNvSpPr/>
            <p:nvPr/>
          </p:nvSpPr>
          <p:spPr>
            <a:xfrm>
              <a:off x="5435583"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p:cNvGrpSpPr/>
            <p:nvPr/>
          </p:nvGrpSpPr>
          <p:grpSpPr>
            <a:xfrm>
              <a:off x="5663951" y="2976930"/>
              <a:ext cx="1143464" cy="1055801"/>
              <a:chOff x="5663951" y="2976930"/>
              <a:chExt cx="1143464" cy="1055801"/>
            </a:xfrm>
          </p:grpSpPr>
          <p:grpSp>
            <p:nvGrpSpPr>
              <p:cNvPr id="102" name="Group 101"/>
              <p:cNvGrpSpPr/>
              <p:nvPr/>
            </p:nvGrpSpPr>
            <p:grpSpPr>
              <a:xfrm>
                <a:off x="5663951" y="2976930"/>
                <a:ext cx="1143464" cy="1055801"/>
                <a:chOff x="5587334" y="5524242"/>
                <a:chExt cx="528992" cy="488437"/>
              </a:xfrm>
            </p:grpSpPr>
            <p:sp>
              <p:nvSpPr>
                <p:cNvPr id="103" name="Freeform 46"/>
                <p:cNvSpPr>
                  <a:spLocks noEditPoints="1"/>
                </p:cNvSpPr>
                <p:nvPr/>
              </p:nvSpPr>
              <p:spPr bwMode="auto">
                <a:xfrm>
                  <a:off x="5671973" y="5524242"/>
                  <a:ext cx="444353" cy="394982"/>
                </a:xfrm>
                <a:custGeom>
                  <a:avLst/>
                  <a:gdLst>
                    <a:gd name="T0" fmla="*/ 204 w 265"/>
                    <a:gd name="T1" fmla="*/ 38 h 236"/>
                    <a:gd name="T2" fmla="*/ 47 w 265"/>
                    <a:gd name="T3" fmla="*/ 43 h 236"/>
                    <a:gd name="T4" fmla="*/ 47 w 265"/>
                    <a:gd name="T5" fmla="*/ 203 h 236"/>
                    <a:gd name="T6" fmla="*/ 129 w 265"/>
                    <a:gd name="T7" fmla="*/ 236 h 236"/>
                    <a:gd name="T8" fmla="*/ 189 w 265"/>
                    <a:gd name="T9" fmla="*/ 220 h 236"/>
                    <a:gd name="T10" fmla="*/ 204 w 265"/>
                    <a:gd name="T11" fmla="*/ 38 h 236"/>
                    <a:gd name="T12" fmla="*/ 130 w 265"/>
                    <a:gd name="T13" fmla="*/ 202 h 236"/>
                    <a:gd name="T14" fmla="*/ 51 w 265"/>
                    <a:gd name="T15" fmla="*/ 123 h 236"/>
                    <a:gd name="T16" fmla="*/ 130 w 265"/>
                    <a:gd name="T17" fmla="*/ 44 h 236"/>
                    <a:gd name="T18" fmla="*/ 209 w 265"/>
                    <a:gd name="T19" fmla="*/ 123 h 236"/>
                    <a:gd name="T20" fmla="*/ 130 w 265"/>
                    <a:gd name="T21" fmla="*/ 2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36">
                      <a:moveTo>
                        <a:pt x="204" y="38"/>
                      </a:moveTo>
                      <a:cubicBezTo>
                        <a:pt x="158" y="0"/>
                        <a:pt x="90" y="3"/>
                        <a:pt x="47" y="43"/>
                      </a:cubicBezTo>
                      <a:cubicBezTo>
                        <a:pt x="1" y="87"/>
                        <a:pt x="0" y="159"/>
                        <a:pt x="47" y="203"/>
                      </a:cubicBezTo>
                      <a:cubicBezTo>
                        <a:pt x="70" y="226"/>
                        <a:pt x="98" y="236"/>
                        <a:pt x="129" y="236"/>
                      </a:cubicBezTo>
                      <a:cubicBezTo>
                        <a:pt x="150" y="236"/>
                        <a:pt x="170" y="231"/>
                        <a:pt x="189" y="220"/>
                      </a:cubicBezTo>
                      <a:cubicBezTo>
                        <a:pt x="257" y="181"/>
                        <a:pt x="265" y="88"/>
                        <a:pt x="204" y="38"/>
                      </a:cubicBezTo>
                      <a:close/>
                      <a:moveTo>
                        <a:pt x="130" y="202"/>
                      </a:moveTo>
                      <a:cubicBezTo>
                        <a:pt x="86" y="202"/>
                        <a:pt x="51" y="167"/>
                        <a:pt x="51" y="123"/>
                      </a:cubicBezTo>
                      <a:cubicBezTo>
                        <a:pt x="51" y="79"/>
                        <a:pt x="86" y="44"/>
                        <a:pt x="130" y="44"/>
                      </a:cubicBezTo>
                      <a:cubicBezTo>
                        <a:pt x="174" y="44"/>
                        <a:pt x="209" y="79"/>
                        <a:pt x="209" y="123"/>
                      </a:cubicBezTo>
                      <a:cubicBezTo>
                        <a:pt x="209" y="167"/>
                        <a:pt x="174" y="202"/>
                        <a:pt x="130" y="202"/>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7"/>
                <p:cNvSpPr>
                  <a:spLocks/>
                </p:cNvSpPr>
                <p:nvPr/>
              </p:nvSpPr>
              <p:spPr bwMode="auto">
                <a:xfrm>
                  <a:off x="5587334" y="5841638"/>
                  <a:ext cx="179857" cy="171041"/>
                </a:xfrm>
                <a:custGeom>
                  <a:avLst/>
                  <a:gdLst>
                    <a:gd name="T0" fmla="*/ 72 w 107"/>
                    <a:gd name="T1" fmla="*/ 4 h 102"/>
                    <a:gd name="T2" fmla="*/ 64 w 107"/>
                    <a:gd name="T3" fmla="*/ 3 h 102"/>
                    <a:gd name="T4" fmla="*/ 10 w 107"/>
                    <a:gd name="T5" fmla="*/ 55 h 102"/>
                    <a:gd name="T6" fmla="*/ 13 w 107"/>
                    <a:gd name="T7" fmla="*/ 92 h 102"/>
                    <a:gd name="T8" fmla="*/ 49 w 107"/>
                    <a:gd name="T9" fmla="*/ 92 h 102"/>
                    <a:gd name="T10" fmla="*/ 107 w 107"/>
                    <a:gd name="T11" fmla="*/ 38 h 102"/>
                    <a:gd name="T12" fmla="*/ 72 w 107"/>
                    <a:gd name="T13" fmla="*/ 4 h 102"/>
                  </a:gdLst>
                  <a:ahLst/>
                  <a:cxnLst>
                    <a:cxn ang="0">
                      <a:pos x="T0" y="T1"/>
                    </a:cxn>
                    <a:cxn ang="0">
                      <a:pos x="T2" y="T3"/>
                    </a:cxn>
                    <a:cxn ang="0">
                      <a:pos x="T4" y="T5"/>
                    </a:cxn>
                    <a:cxn ang="0">
                      <a:pos x="T6" y="T7"/>
                    </a:cxn>
                    <a:cxn ang="0">
                      <a:pos x="T8" y="T9"/>
                    </a:cxn>
                    <a:cxn ang="0">
                      <a:pos x="T10" y="T11"/>
                    </a:cxn>
                    <a:cxn ang="0">
                      <a:pos x="T12" y="T13"/>
                    </a:cxn>
                  </a:cxnLst>
                  <a:rect l="0" t="0" r="r" b="b"/>
                  <a:pathLst>
                    <a:path w="107" h="102">
                      <a:moveTo>
                        <a:pt x="72" y="4"/>
                      </a:moveTo>
                      <a:cubicBezTo>
                        <a:pt x="70" y="0"/>
                        <a:pt x="67" y="0"/>
                        <a:pt x="64" y="3"/>
                      </a:cubicBezTo>
                      <a:cubicBezTo>
                        <a:pt x="46" y="21"/>
                        <a:pt x="27" y="37"/>
                        <a:pt x="10" y="55"/>
                      </a:cubicBezTo>
                      <a:cubicBezTo>
                        <a:pt x="0" y="66"/>
                        <a:pt x="2" y="83"/>
                        <a:pt x="13" y="92"/>
                      </a:cubicBezTo>
                      <a:cubicBezTo>
                        <a:pt x="23" y="101"/>
                        <a:pt x="39" y="102"/>
                        <a:pt x="49" y="92"/>
                      </a:cubicBezTo>
                      <a:cubicBezTo>
                        <a:pt x="68" y="75"/>
                        <a:pt x="87" y="57"/>
                        <a:pt x="107" y="38"/>
                      </a:cubicBezTo>
                      <a:cubicBezTo>
                        <a:pt x="93" y="28"/>
                        <a:pt x="81" y="18"/>
                        <a:pt x="72" y="4"/>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Oval 48"/>
                <p:cNvSpPr>
                  <a:spLocks noChangeArrowheads="1"/>
                </p:cNvSpPr>
                <p:nvPr/>
              </p:nvSpPr>
              <p:spPr bwMode="auto">
                <a:xfrm>
                  <a:off x="5756611" y="5596538"/>
                  <a:ext cx="266259" cy="2662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1" name="Group 170"/>
              <p:cNvGrpSpPr/>
              <p:nvPr/>
            </p:nvGrpSpPr>
            <p:grpSpPr>
              <a:xfrm>
                <a:off x="6131283" y="3227584"/>
                <a:ext cx="391754" cy="391754"/>
                <a:chOff x="7391912" y="2003937"/>
                <a:chExt cx="592547" cy="592547"/>
              </a:xfrm>
            </p:grpSpPr>
            <p:sp>
              <p:nvSpPr>
                <p:cNvPr id="169" name="Freeform 168"/>
                <p:cNvSpPr/>
                <p:nvPr/>
              </p:nvSpPr>
              <p:spPr>
                <a:xfrm>
                  <a:off x="7675954" y="2003937"/>
                  <a:ext cx="24463" cy="167091"/>
                </a:xfrm>
                <a:custGeom>
                  <a:avLst/>
                  <a:gdLst>
                    <a:gd name="connsiteX0" fmla="*/ 0 w 24463"/>
                    <a:gd name="connsiteY0" fmla="*/ 0 h 167091"/>
                    <a:gd name="connsiteX1" fmla="*/ 24463 w 24463"/>
                    <a:gd name="connsiteY1" fmla="*/ 0 h 167091"/>
                    <a:gd name="connsiteX2" fmla="*/ 24463 w 24463"/>
                    <a:gd name="connsiteY2" fmla="*/ 167091 h 167091"/>
                    <a:gd name="connsiteX3" fmla="*/ 12231 w 24463"/>
                    <a:gd name="connsiteY3" fmla="*/ 164621 h 167091"/>
                    <a:gd name="connsiteX4" fmla="*/ 0 w 24463"/>
                    <a:gd name="connsiteY4" fmla="*/ 167090 h 167091"/>
                    <a:gd name="connsiteX5" fmla="*/ 0 w 24463"/>
                    <a:gd name="connsiteY5" fmla="*/ 0 h 16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3" h="167091">
                      <a:moveTo>
                        <a:pt x="0" y="0"/>
                      </a:moveTo>
                      <a:lnTo>
                        <a:pt x="24463" y="0"/>
                      </a:lnTo>
                      <a:lnTo>
                        <a:pt x="24463" y="167091"/>
                      </a:lnTo>
                      <a:lnTo>
                        <a:pt x="12231" y="164621"/>
                      </a:lnTo>
                      <a:lnTo>
                        <a:pt x="0" y="1670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165"/>
                <p:cNvSpPr/>
                <p:nvPr/>
              </p:nvSpPr>
              <p:spPr>
                <a:xfrm>
                  <a:off x="7391912" y="2287979"/>
                  <a:ext cx="167091" cy="24463"/>
                </a:xfrm>
                <a:custGeom>
                  <a:avLst/>
                  <a:gdLst>
                    <a:gd name="connsiteX0" fmla="*/ 0 w 167091"/>
                    <a:gd name="connsiteY0" fmla="*/ 0 h 24463"/>
                    <a:gd name="connsiteX1" fmla="*/ 167091 w 167091"/>
                    <a:gd name="connsiteY1" fmla="*/ 0 h 24463"/>
                    <a:gd name="connsiteX2" fmla="*/ 164621 w 167091"/>
                    <a:gd name="connsiteY2" fmla="*/ 12231 h 24463"/>
                    <a:gd name="connsiteX3" fmla="*/ 167091 w 167091"/>
                    <a:gd name="connsiteY3" fmla="*/ 24463 h 24463"/>
                    <a:gd name="connsiteX4" fmla="*/ 0 w 167091"/>
                    <a:gd name="connsiteY4" fmla="*/ 24463 h 24463"/>
                    <a:gd name="connsiteX5" fmla="*/ 0 w 167091"/>
                    <a:gd name="connsiteY5" fmla="*/ 0 h 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91" h="24463">
                      <a:moveTo>
                        <a:pt x="0" y="0"/>
                      </a:moveTo>
                      <a:lnTo>
                        <a:pt x="167091" y="0"/>
                      </a:lnTo>
                      <a:lnTo>
                        <a:pt x="164621" y="12231"/>
                      </a:lnTo>
                      <a:lnTo>
                        <a:pt x="167091" y="24463"/>
                      </a:lnTo>
                      <a:lnTo>
                        <a:pt x="0" y="244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164"/>
                <p:cNvSpPr/>
                <p:nvPr/>
              </p:nvSpPr>
              <p:spPr>
                <a:xfrm>
                  <a:off x="7817368" y="2287979"/>
                  <a:ext cx="167091" cy="24463"/>
                </a:xfrm>
                <a:custGeom>
                  <a:avLst/>
                  <a:gdLst>
                    <a:gd name="connsiteX0" fmla="*/ 0 w 167091"/>
                    <a:gd name="connsiteY0" fmla="*/ 0 h 24463"/>
                    <a:gd name="connsiteX1" fmla="*/ 167091 w 167091"/>
                    <a:gd name="connsiteY1" fmla="*/ 0 h 24463"/>
                    <a:gd name="connsiteX2" fmla="*/ 167091 w 167091"/>
                    <a:gd name="connsiteY2" fmla="*/ 24463 h 24463"/>
                    <a:gd name="connsiteX3" fmla="*/ 0 w 167091"/>
                    <a:gd name="connsiteY3" fmla="*/ 24463 h 24463"/>
                    <a:gd name="connsiteX4" fmla="*/ 2469 w 167091"/>
                    <a:gd name="connsiteY4" fmla="*/ 12231 h 24463"/>
                    <a:gd name="connsiteX5" fmla="*/ 0 w 167091"/>
                    <a:gd name="connsiteY5" fmla="*/ 0 h 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91" h="24463">
                      <a:moveTo>
                        <a:pt x="0" y="0"/>
                      </a:moveTo>
                      <a:lnTo>
                        <a:pt x="167091" y="0"/>
                      </a:lnTo>
                      <a:lnTo>
                        <a:pt x="167091" y="24463"/>
                      </a:lnTo>
                      <a:lnTo>
                        <a:pt x="0" y="24463"/>
                      </a:lnTo>
                      <a:lnTo>
                        <a:pt x="2469" y="1223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p:cNvSpPr/>
                <p:nvPr/>
              </p:nvSpPr>
              <p:spPr>
                <a:xfrm>
                  <a:off x="7675954" y="2429393"/>
                  <a:ext cx="24463" cy="167091"/>
                </a:xfrm>
                <a:custGeom>
                  <a:avLst/>
                  <a:gdLst>
                    <a:gd name="connsiteX0" fmla="*/ 24463 w 24463"/>
                    <a:gd name="connsiteY0" fmla="*/ 0 h 167091"/>
                    <a:gd name="connsiteX1" fmla="*/ 24463 w 24463"/>
                    <a:gd name="connsiteY1" fmla="*/ 167091 h 167091"/>
                    <a:gd name="connsiteX2" fmla="*/ 0 w 24463"/>
                    <a:gd name="connsiteY2" fmla="*/ 167091 h 167091"/>
                    <a:gd name="connsiteX3" fmla="*/ 0 w 24463"/>
                    <a:gd name="connsiteY3" fmla="*/ 0 h 167091"/>
                    <a:gd name="connsiteX4" fmla="*/ 12231 w 24463"/>
                    <a:gd name="connsiteY4" fmla="*/ 2469 h 167091"/>
                    <a:gd name="connsiteX5" fmla="*/ 24463 w 24463"/>
                    <a:gd name="connsiteY5" fmla="*/ 0 h 16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3" h="167091">
                      <a:moveTo>
                        <a:pt x="24463" y="0"/>
                      </a:moveTo>
                      <a:lnTo>
                        <a:pt x="24463" y="167091"/>
                      </a:lnTo>
                      <a:lnTo>
                        <a:pt x="0" y="167091"/>
                      </a:lnTo>
                      <a:lnTo>
                        <a:pt x="0" y="0"/>
                      </a:lnTo>
                      <a:lnTo>
                        <a:pt x="12231" y="2469"/>
                      </a:lnTo>
                      <a:lnTo>
                        <a:pt x="24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9" name="Group 158"/>
          <p:cNvGrpSpPr/>
          <p:nvPr/>
        </p:nvGrpSpPr>
        <p:grpSpPr>
          <a:xfrm>
            <a:off x="3003157" y="2704730"/>
            <a:ext cx="1600200" cy="1600200"/>
            <a:chOff x="3018025" y="2704730"/>
            <a:chExt cx="1600200" cy="1600200"/>
          </a:xfrm>
        </p:grpSpPr>
        <p:sp>
          <p:nvSpPr>
            <p:cNvPr id="58" name="Rectangle 57"/>
            <p:cNvSpPr/>
            <p:nvPr/>
          </p:nvSpPr>
          <p:spPr>
            <a:xfrm>
              <a:off x="3018025"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p:cNvGrpSpPr/>
            <p:nvPr/>
          </p:nvGrpSpPr>
          <p:grpSpPr>
            <a:xfrm>
              <a:off x="3246393" y="2976930"/>
              <a:ext cx="1143464" cy="1055801"/>
              <a:chOff x="3246393" y="2976930"/>
              <a:chExt cx="1143464" cy="1055801"/>
            </a:xfrm>
          </p:grpSpPr>
          <p:grpSp>
            <p:nvGrpSpPr>
              <p:cNvPr id="97" name="Group 96"/>
              <p:cNvGrpSpPr/>
              <p:nvPr/>
            </p:nvGrpSpPr>
            <p:grpSpPr>
              <a:xfrm>
                <a:off x="3246393" y="2976930"/>
                <a:ext cx="1143464" cy="1055801"/>
                <a:chOff x="5587334" y="5524242"/>
                <a:chExt cx="528992" cy="488437"/>
              </a:xfrm>
            </p:grpSpPr>
            <p:sp>
              <p:nvSpPr>
                <p:cNvPr id="98" name="Freeform 46"/>
                <p:cNvSpPr>
                  <a:spLocks noEditPoints="1"/>
                </p:cNvSpPr>
                <p:nvPr/>
              </p:nvSpPr>
              <p:spPr bwMode="auto">
                <a:xfrm>
                  <a:off x="5671973" y="5524242"/>
                  <a:ext cx="444353" cy="394982"/>
                </a:xfrm>
                <a:custGeom>
                  <a:avLst/>
                  <a:gdLst>
                    <a:gd name="T0" fmla="*/ 204 w 265"/>
                    <a:gd name="T1" fmla="*/ 38 h 236"/>
                    <a:gd name="T2" fmla="*/ 47 w 265"/>
                    <a:gd name="T3" fmla="*/ 43 h 236"/>
                    <a:gd name="T4" fmla="*/ 47 w 265"/>
                    <a:gd name="T5" fmla="*/ 203 h 236"/>
                    <a:gd name="T6" fmla="*/ 129 w 265"/>
                    <a:gd name="T7" fmla="*/ 236 h 236"/>
                    <a:gd name="T8" fmla="*/ 189 w 265"/>
                    <a:gd name="T9" fmla="*/ 220 h 236"/>
                    <a:gd name="T10" fmla="*/ 204 w 265"/>
                    <a:gd name="T11" fmla="*/ 38 h 236"/>
                    <a:gd name="T12" fmla="*/ 130 w 265"/>
                    <a:gd name="T13" fmla="*/ 202 h 236"/>
                    <a:gd name="T14" fmla="*/ 51 w 265"/>
                    <a:gd name="T15" fmla="*/ 123 h 236"/>
                    <a:gd name="T16" fmla="*/ 130 w 265"/>
                    <a:gd name="T17" fmla="*/ 44 h 236"/>
                    <a:gd name="T18" fmla="*/ 209 w 265"/>
                    <a:gd name="T19" fmla="*/ 123 h 236"/>
                    <a:gd name="T20" fmla="*/ 130 w 265"/>
                    <a:gd name="T21" fmla="*/ 2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36">
                      <a:moveTo>
                        <a:pt x="204" y="38"/>
                      </a:moveTo>
                      <a:cubicBezTo>
                        <a:pt x="158" y="0"/>
                        <a:pt x="90" y="3"/>
                        <a:pt x="47" y="43"/>
                      </a:cubicBezTo>
                      <a:cubicBezTo>
                        <a:pt x="1" y="87"/>
                        <a:pt x="0" y="159"/>
                        <a:pt x="47" y="203"/>
                      </a:cubicBezTo>
                      <a:cubicBezTo>
                        <a:pt x="70" y="226"/>
                        <a:pt x="98" y="236"/>
                        <a:pt x="129" y="236"/>
                      </a:cubicBezTo>
                      <a:cubicBezTo>
                        <a:pt x="150" y="236"/>
                        <a:pt x="170" y="231"/>
                        <a:pt x="189" y="220"/>
                      </a:cubicBezTo>
                      <a:cubicBezTo>
                        <a:pt x="257" y="181"/>
                        <a:pt x="265" y="88"/>
                        <a:pt x="204" y="38"/>
                      </a:cubicBezTo>
                      <a:close/>
                      <a:moveTo>
                        <a:pt x="130" y="202"/>
                      </a:moveTo>
                      <a:cubicBezTo>
                        <a:pt x="86" y="202"/>
                        <a:pt x="51" y="167"/>
                        <a:pt x="51" y="123"/>
                      </a:cubicBezTo>
                      <a:cubicBezTo>
                        <a:pt x="51" y="79"/>
                        <a:pt x="86" y="44"/>
                        <a:pt x="130" y="44"/>
                      </a:cubicBezTo>
                      <a:cubicBezTo>
                        <a:pt x="174" y="44"/>
                        <a:pt x="209" y="79"/>
                        <a:pt x="209" y="123"/>
                      </a:cubicBezTo>
                      <a:cubicBezTo>
                        <a:pt x="209" y="167"/>
                        <a:pt x="174" y="202"/>
                        <a:pt x="130" y="202"/>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47"/>
                <p:cNvSpPr>
                  <a:spLocks/>
                </p:cNvSpPr>
                <p:nvPr/>
              </p:nvSpPr>
              <p:spPr bwMode="auto">
                <a:xfrm>
                  <a:off x="5587334" y="5841638"/>
                  <a:ext cx="179857" cy="171041"/>
                </a:xfrm>
                <a:custGeom>
                  <a:avLst/>
                  <a:gdLst>
                    <a:gd name="T0" fmla="*/ 72 w 107"/>
                    <a:gd name="T1" fmla="*/ 4 h 102"/>
                    <a:gd name="T2" fmla="*/ 64 w 107"/>
                    <a:gd name="T3" fmla="*/ 3 h 102"/>
                    <a:gd name="T4" fmla="*/ 10 w 107"/>
                    <a:gd name="T5" fmla="*/ 55 h 102"/>
                    <a:gd name="T6" fmla="*/ 13 w 107"/>
                    <a:gd name="T7" fmla="*/ 92 h 102"/>
                    <a:gd name="T8" fmla="*/ 49 w 107"/>
                    <a:gd name="T9" fmla="*/ 92 h 102"/>
                    <a:gd name="T10" fmla="*/ 107 w 107"/>
                    <a:gd name="T11" fmla="*/ 38 h 102"/>
                    <a:gd name="T12" fmla="*/ 72 w 107"/>
                    <a:gd name="T13" fmla="*/ 4 h 102"/>
                  </a:gdLst>
                  <a:ahLst/>
                  <a:cxnLst>
                    <a:cxn ang="0">
                      <a:pos x="T0" y="T1"/>
                    </a:cxn>
                    <a:cxn ang="0">
                      <a:pos x="T2" y="T3"/>
                    </a:cxn>
                    <a:cxn ang="0">
                      <a:pos x="T4" y="T5"/>
                    </a:cxn>
                    <a:cxn ang="0">
                      <a:pos x="T6" y="T7"/>
                    </a:cxn>
                    <a:cxn ang="0">
                      <a:pos x="T8" y="T9"/>
                    </a:cxn>
                    <a:cxn ang="0">
                      <a:pos x="T10" y="T11"/>
                    </a:cxn>
                    <a:cxn ang="0">
                      <a:pos x="T12" y="T13"/>
                    </a:cxn>
                  </a:cxnLst>
                  <a:rect l="0" t="0" r="r" b="b"/>
                  <a:pathLst>
                    <a:path w="107" h="102">
                      <a:moveTo>
                        <a:pt x="72" y="4"/>
                      </a:moveTo>
                      <a:cubicBezTo>
                        <a:pt x="70" y="0"/>
                        <a:pt x="67" y="0"/>
                        <a:pt x="64" y="3"/>
                      </a:cubicBezTo>
                      <a:cubicBezTo>
                        <a:pt x="46" y="21"/>
                        <a:pt x="27" y="37"/>
                        <a:pt x="10" y="55"/>
                      </a:cubicBezTo>
                      <a:cubicBezTo>
                        <a:pt x="0" y="66"/>
                        <a:pt x="2" y="83"/>
                        <a:pt x="13" y="92"/>
                      </a:cubicBezTo>
                      <a:cubicBezTo>
                        <a:pt x="23" y="101"/>
                        <a:pt x="39" y="102"/>
                        <a:pt x="49" y="92"/>
                      </a:cubicBezTo>
                      <a:cubicBezTo>
                        <a:pt x="68" y="75"/>
                        <a:pt x="87" y="57"/>
                        <a:pt x="107" y="38"/>
                      </a:cubicBezTo>
                      <a:cubicBezTo>
                        <a:pt x="93" y="28"/>
                        <a:pt x="81" y="18"/>
                        <a:pt x="72" y="4"/>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Oval 48"/>
                <p:cNvSpPr>
                  <a:spLocks noChangeArrowheads="1"/>
                </p:cNvSpPr>
                <p:nvPr/>
              </p:nvSpPr>
              <p:spPr bwMode="auto">
                <a:xfrm>
                  <a:off x="5756611" y="5596538"/>
                  <a:ext cx="266259" cy="2662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3" name="Freeform 152"/>
              <p:cNvSpPr/>
              <p:nvPr/>
            </p:nvSpPr>
            <p:spPr>
              <a:xfrm>
                <a:off x="3729143" y="3442053"/>
                <a:ext cx="350019" cy="69338"/>
              </a:xfrm>
              <a:custGeom>
                <a:avLst/>
                <a:gdLst>
                  <a:gd name="connsiteX0" fmla="*/ 0 w 480641"/>
                  <a:gd name="connsiteY0" fmla="*/ 0 h 95214"/>
                  <a:gd name="connsiteX1" fmla="*/ 19663 w 480641"/>
                  <a:gd name="connsiteY1" fmla="*/ 0 h 95214"/>
                  <a:gd name="connsiteX2" fmla="*/ 19663 w 480641"/>
                  <a:gd name="connsiteY2" fmla="*/ 75551 h 95214"/>
                  <a:gd name="connsiteX3" fmla="*/ 460978 w 480641"/>
                  <a:gd name="connsiteY3" fmla="*/ 75551 h 95214"/>
                  <a:gd name="connsiteX4" fmla="*/ 460978 w 480641"/>
                  <a:gd name="connsiteY4" fmla="*/ 0 h 95214"/>
                  <a:gd name="connsiteX5" fmla="*/ 480641 w 480641"/>
                  <a:gd name="connsiteY5" fmla="*/ 0 h 95214"/>
                  <a:gd name="connsiteX6" fmla="*/ 480641 w 480641"/>
                  <a:gd name="connsiteY6" fmla="*/ 95214 h 95214"/>
                  <a:gd name="connsiteX7" fmla="*/ 0 w 480641"/>
                  <a:gd name="connsiteY7" fmla="*/ 95214 h 95214"/>
                  <a:gd name="connsiteX8" fmla="*/ 0 w 480641"/>
                  <a:gd name="connsiteY8" fmla="*/ 0 h 9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41" h="95214">
                    <a:moveTo>
                      <a:pt x="0" y="0"/>
                    </a:moveTo>
                    <a:lnTo>
                      <a:pt x="19663" y="0"/>
                    </a:lnTo>
                    <a:lnTo>
                      <a:pt x="19663" y="75551"/>
                    </a:lnTo>
                    <a:lnTo>
                      <a:pt x="460978" y="75551"/>
                    </a:lnTo>
                    <a:lnTo>
                      <a:pt x="460978" y="0"/>
                    </a:lnTo>
                    <a:lnTo>
                      <a:pt x="480641" y="0"/>
                    </a:lnTo>
                    <a:lnTo>
                      <a:pt x="480641" y="95214"/>
                    </a:lnTo>
                    <a:lnTo>
                      <a:pt x="0" y="952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Group 142"/>
          <p:cNvGrpSpPr/>
          <p:nvPr/>
        </p:nvGrpSpPr>
        <p:grpSpPr>
          <a:xfrm>
            <a:off x="585599" y="2704730"/>
            <a:ext cx="1600200" cy="1600200"/>
            <a:chOff x="600467" y="2704730"/>
            <a:chExt cx="1600200" cy="1600200"/>
          </a:xfrm>
        </p:grpSpPr>
        <p:sp>
          <p:nvSpPr>
            <p:cNvPr id="51" name="Rectangle 50"/>
            <p:cNvSpPr/>
            <p:nvPr/>
          </p:nvSpPr>
          <p:spPr>
            <a:xfrm>
              <a:off x="600467" y="270473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2" name="Group 141"/>
            <p:cNvGrpSpPr/>
            <p:nvPr/>
          </p:nvGrpSpPr>
          <p:grpSpPr>
            <a:xfrm>
              <a:off x="828835" y="2976930"/>
              <a:ext cx="1143464" cy="1055801"/>
              <a:chOff x="828835" y="2976930"/>
              <a:chExt cx="1143464" cy="1055801"/>
            </a:xfrm>
          </p:grpSpPr>
          <p:grpSp>
            <p:nvGrpSpPr>
              <p:cNvPr id="8" name="Group 7"/>
              <p:cNvGrpSpPr/>
              <p:nvPr/>
            </p:nvGrpSpPr>
            <p:grpSpPr>
              <a:xfrm>
                <a:off x="828835" y="2976930"/>
                <a:ext cx="1143464" cy="1055801"/>
                <a:chOff x="5587334" y="5524242"/>
                <a:chExt cx="528992" cy="488437"/>
              </a:xfrm>
            </p:grpSpPr>
            <p:sp>
              <p:nvSpPr>
                <p:cNvPr id="93" name="Freeform 46"/>
                <p:cNvSpPr>
                  <a:spLocks noEditPoints="1"/>
                </p:cNvSpPr>
                <p:nvPr/>
              </p:nvSpPr>
              <p:spPr bwMode="auto">
                <a:xfrm>
                  <a:off x="5671973" y="5524242"/>
                  <a:ext cx="444353" cy="394982"/>
                </a:xfrm>
                <a:custGeom>
                  <a:avLst/>
                  <a:gdLst>
                    <a:gd name="T0" fmla="*/ 204 w 265"/>
                    <a:gd name="T1" fmla="*/ 38 h 236"/>
                    <a:gd name="T2" fmla="*/ 47 w 265"/>
                    <a:gd name="T3" fmla="*/ 43 h 236"/>
                    <a:gd name="T4" fmla="*/ 47 w 265"/>
                    <a:gd name="T5" fmla="*/ 203 h 236"/>
                    <a:gd name="T6" fmla="*/ 129 w 265"/>
                    <a:gd name="T7" fmla="*/ 236 h 236"/>
                    <a:gd name="T8" fmla="*/ 189 w 265"/>
                    <a:gd name="T9" fmla="*/ 220 h 236"/>
                    <a:gd name="T10" fmla="*/ 204 w 265"/>
                    <a:gd name="T11" fmla="*/ 38 h 236"/>
                    <a:gd name="T12" fmla="*/ 130 w 265"/>
                    <a:gd name="T13" fmla="*/ 202 h 236"/>
                    <a:gd name="T14" fmla="*/ 51 w 265"/>
                    <a:gd name="T15" fmla="*/ 123 h 236"/>
                    <a:gd name="T16" fmla="*/ 130 w 265"/>
                    <a:gd name="T17" fmla="*/ 44 h 236"/>
                    <a:gd name="T18" fmla="*/ 209 w 265"/>
                    <a:gd name="T19" fmla="*/ 123 h 236"/>
                    <a:gd name="T20" fmla="*/ 130 w 265"/>
                    <a:gd name="T21" fmla="*/ 2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36">
                      <a:moveTo>
                        <a:pt x="204" y="38"/>
                      </a:moveTo>
                      <a:cubicBezTo>
                        <a:pt x="158" y="0"/>
                        <a:pt x="90" y="3"/>
                        <a:pt x="47" y="43"/>
                      </a:cubicBezTo>
                      <a:cubicBezTo>
                        <a:pt x="1" y="87"/>
                        <a:pt x="0" y="159"/>
                        <a:pt x="47" y="203"/>
                      </a:cubicBezTo>
                      <a:cubicBezTo>
                        <a:pt x="70" y="226"/>
                        <a:pt x="98" y="236"/>
                        <a:pt x="129" y="236"/>
                      </a:cubicBezTo>
                      <a:cubicBezTo>
                        <a:pt x="150" y="236"/>
                        <a:pt x="170" y="231"/>
                        <a:pt x="189" y="220"/>
                      </a:cubicBezTo>
                      <a:cubicBezTo>
                        <a:pt x="257" y="181"/>
                        <a:pt x="265" y="88"/>
                        <a:pt x="204" y="38"/>
                      </a:cubicBezTo>
                      <a:close/>
                      <a:moveTo>
                        <a:pt x="130" y="202"/>
                      </a:moveTo>
                      <a:cubicBezTo>
                        <a:pt x="86" y="202"/>
                        <a:pt x="51" y="167"/>
                        <a:pt x="51" y="123"/>
                      </a:cubicBezTo>
                      <a:cubicBezTo>
                        <a:pt x="51" y="79"/>
                        <a:pt x="86" y="44"/>
                        <a:pt x="130" y="44"/>
                      </a:cubicBezTo>
                      <a:cubicBezTo>
                        <a:pt x="174" y="44"/>
                        <a:pt x="209" y="79"/>
                        <a:pt x="209" y="123"/>
                      </a:cubicBezTo>
                      <a:cubicBezTo>
                        <a:pt x="209" y="167"/>
                        <a:pt x="174" y="202"/>
                        <a:pt x="130" y="202"/>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47"/>
                <p:cNvSpPr>
                  <a:spLocks/>
                </p:cNvSpPr>
                <p:nvPr/>
              </p:nvSpPr>
              <p:spPr bwMode="auto">
                <a:xfrm>
                  <a:off x="5587334" y="5841638"/>
                  <a:ext cx="179857" cy="171041"/>
                </a:xfrm>
                <a:custGeom>
                  <a:avLst/>
                  <a:gdLst>
                    <a:gd name="T0" fmla="*/ 72 w 107"/>
                    <a:gd name="T1" fmla="*/ 4 h 102"/>
                    <a:gd name="T2" fmla="*/ 64 w 107"/>
                    <a:gd name="T3" fmla="*/ 3 h 102"/>
                    <a:gd name="T4" fmla="*/ 10 w 107"/>
                    <a:gd name="T5" fmla="*/ 55 h 102"/>
                    <a:gd name="T6" fmla="*/ 13 w 107"/>
                    <a:gd name="T7" fmla="*/ 92 h 102"/>
                    <a:gd name="T8" fmla="*/ 49 w 107"/>
                    <a:gd name="T9" fmla="*/ 92 h 102"/>
                    <a:gd name="T10" fmla="*/ 107 w 107"/>
                    <a:gd name="T11" fmla="*/ 38 h 102"/>
                    <a:gd name="T12" fmla="*/ 72 w 107"/>
                    <a:gd name="T13" fmla="*/ 4 h 102"/>
                  </a:gdLst>
                  <a:ahLst/>
                  <a:cxnLst>
                    <a:cxn ang="0">
                      <a:pos x="T0" y="T1"/>
                    </a:cxn>
                    <a:cxn ang="0">
                      <a:pos x="T2" y="T3"/>
                    </a:cxn>
                    <a:cxn ang="0">
                      <a:pos x="T4" y="T5"/>
                    </a:cxn>
                    <a:cxn ang="0">
                      <a:pos x="T6" y="T7"/>
                    </a:cxn>
                    <a:cxn ang="0">
                      <a:pos x="T8" y="T9"/>
                    </a:cxn>
                    <a:cxn ang="0">
                      <a:pos x="T10" y="T11"/>
                    </a:cxn>
                    <a:cxn ang="0">
                      <a:pos x="T12" y="T13"/>
                    </a:cxn>
                  </a:cxnLst>
                  <a:rect l="0" t="0" r="r" b="b"/>
                  <a:pathLst>
                    <a:path w="107" h="102">
                      <a:moveTo>
                        <a:pt x="72" y="4"/>
                      </a:moveTo>
                      <a:cubicBezTo>
                        <a:pt x="70" y="0"/>
                        <a:pt x="67" y="0"/>
                        <a:pt x="64" y="3"/>
                      </a:cubicBezTo>
                      <a:cubicBezTo>
                        <a:pt x="46" y="21"/>
                        <a:pt x="27" y="37"/>
                        <a:pt x="10" y="55"/>
                      </a:cubicBezTo>
                      <a:cubicBezTo>
                        <a:pt x="0" y="66"/>
                        <a:pt x="2" y="83"/>
                        <a:pt x="13" y="92"/>
                      </a:cubicBezTo>
                      <a:cubicBezTo>
                        <a:pt x="23" y="101"/>
                        <a:pt x="39" y="102"/>
                        <a:pt x="49" y="92"/>
                      </a:cubicBezTo>
                      <a:cubicBezTo>
                        <a:pt x="68" y="75"/>
                        <a:pt x="87" y="57"/>
                        <a:pt x="107" y="38"/>
                      </a:cubicBezTo>
                      <a:cubicBezTo>
                        <a:pt x="93" y="28"/>
                        <a:pt x="81" y="18"/>
                        <a:pt x="72" y="4"/>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Oval 48"/>
                <p:cNvSpPr>
                  <a:spLocks noChangeArrowheads="1"/>
                </p:cNvSpPr>
                <p:nvPr/>
              </p:nvSpPr>
              <p:spPr bwMode="auto">
                <a:xfrm>
                  <a:off x="5756611" y="5596538"/>
                  <a:ext cx="266259" cy="2662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9" name="Group 138"/>
              <p:cNvGrpSpPr/>
              <p:nvPr/>
            </p:nvGrpSpPr>
            <p:grpSpPr>
              <a:xfrm>
                <a:off x="1347762" y="3280047"/>
                <a:ext cx="281778" cy="281854"/>
                <a:chOff x="3018024" y="1820862"/>
                <a:chExt cx="685613" cy="685800"/>
              </a:xfrm>
            </p:grpSpPr>
            <p:sp>
              <p:nvSpPr>
                <p:cNvPr id="128" name="Freeform 127"/>
                <p:cNvSpPr/>
                <p:nvPr/>
              </p:nvSpPr>
              <p:spPr>
                <a:xfrm rot="16200000">
                  <a:off x="3018025" y="1820861"/>
                  <a:ext cx="255067" cy="255069"/>
                </a:xfrm>
                <a:custGeom>
                  <a:avLst/>
                  <a:gdLst>
                    <a:gd name="connsiteX0" fmla="*/ 255067 w 255067"/>
                    <a:gd name="connsiteY0" fmla="*/ 0 h 255069"/>
                    <a:gd name="connsiteX1" fmla="*/ 255066 w 255067"/>
                    <a:gd name="connsiteY1" fmla="*/ 255069 h 255069"/>
                    <a:gd name="connsiteX2" fmla="*/ 224534 w 255067"/>
                    <a:gd name="connsiteY2" fmla="*/ 255069 h 255069"/>
                    <a:gd name="connsiteX3" fmla="*/ 224535 w 255067"/>
                    <a:gd name="connsiteY3" fmla="*/ 30532 h 255069"/>
                    <a:gd name="connsiteX4" fmla="*/ 0 w 255067"/>
                    <a:gd name="connsiteY4" fmla="*/ 30532 h 255069"/>
                    <a:gd name="connsiteX5" fmla="*/ 0 w 255067"/>
                    <a:gd name="connsiteY5" fmla="*/ 0 h 255069"/>
                    <a:gd name="connsiteX6" fmla="*/ 255067 w 255067"/>
                    <a:gd name="connsiteY6" fmla="*/ 0 h 25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67" h="255069">
                      <a:moveTo>
                        <a:pt x="255067" y="0"/>
                      </a:moveTo>
                      <a:lnTo>
                        <a:pt x="255066" y="255069"/>
                      </a:lnTo>
                      <a:lnTo>
                        <a:pt x="224534" y="255069"/>
                      </a:lnTo>
                      <a:lnTo>
                        <a:pt x="224535" y="30532"/>
                      </a:lnTo>
                      <a:lnTo>
                        <a:pt x="0" y="30532"/>
                      </a:lnTo>
                      <a:lnTo>
                        <a:pt x="0" y="0"/>
                      </a:lnTo>
                      <a:lnTo>
                        <a:pt x="2550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rot="16200000">
                  <a:off x="3448570" y="1820863"/>
                  <a:ext cx="255067" cy="255066"/>
                </a:xfrm>
                <a:custGeom>
                  <a:avLst/>
                  <a:gdLst>
                    <a:gd name="connsiteX0" fmla="*/ 255067 w 255067"/>
                    <a:gd name="connsiteY0" fmla="*/ 0 h 255066"/>
                    <a:gd name="connsiteX1" fmla="*/ 255067 w 255067"/>
                    <a:gd name="connsiteY1" fmla="*/ 255066 h 255066"/>
                    <a:gd name="connsiteX2" fmla="*/ 0 w 255067"/>
                    <a:gd name="connsiteY2" fmla="*/ 255066 h 255066"/>
                    <a:gd name="connsiteX3" fmla="*/ 0 w 255067"/>
                    <a:gd name="connsiteY3" fmla="*/ 224534 h 255066"/>
                    <a:gd name="connsiteX4" fmla="*/ 224535 w 255067"/>
                    <a:gd name="connsiteY4" fmla="*/ 224534 h 255066"/>
                    <a:gd name="connsiteX5" fmla="*/ 224535 w 255067"/>
                    <a:gd name="connsiteY5" fmla="*/ 0 h 255066"/>
                    <a:gd name="connsiteX6" fmla="*/ 255067 w 255067"/>
                    <a:gd name="connsiteY6" fmla="*/ 0 h 2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67" h="255066">
                      <a:moveTo>
                        <a:pt x="255067" y="0"/>
                      </a:moveTo>
                      <a:lnTo>
                        <a:pt x="255067" y="255066"/>
                      </a:lnTo>
                      <a:lnTo>
                        <a:pt x="0" y="255066"/>
                      </a:lnTo>
                      <a:lnTo>
                        <a:pt x="0" y="224534"/>
                      </a:lnTo>
                      <a:lnTo>
                        <a:pt x="224535" y="224534"/>
                      </a:lnTo>
                      <a:lnTo>
                        <a:pt x="224535" y="0"/>
                      </a:lnTo>
                      <a:lnTo>
                        <a:pt x="2550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rot="16200000">
                  <a:off x="3018025" y="2251594"/>
                  <a:ext cx="255067" cy="255069"/>
                </a:xfrm>
                <a:custGeom>
                  <a:avLst/>
                  <a:gdLst>
                    <a:gd name="connsiteX0" fmla="*/ 255067 w 255067"/>
                    <a:gd name="connsiteY0" fmla="*/ 0 h 255069"/>
                    <a:gd name="connsiteX1" fmla="*/ 255067 w 255067"/>
                    <a:gd name="connsiteY1" fmla="*/ 30532 h 255069"/>
                    <a:gd name="connsiteX2" fmla="*/ 30532 w 255067"/>
                    <a:gd name="connsiteY2" fmla="*/ 30532 h 255069"/>
                    <a:gd name="connsiteX3" fmla="*/ 30532 w 255067"/>
                    <a:gd name="connsiteY3" fmla="*/ 255069 h 255069"/>
                    <a:gd name="connsiteX4" fmla="*/ 0 w 255067"/>
                    <a:gd name="connsiteY4" fmla="*/ 255069 h 255069"/>
                    <a:gd name="connsiteX5" fmla="*/ 0 w 255067"/>
                    <a:gd name="connsiteY5" fmla="*/ 0 h 255069"/>
                    <a:gd name="connsiteX6" fmla="*/ 255067 w 255067"/>
                    <a:gd name="connsiteY6" fmla="*/ 0 h 25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67" h="255069">
                      <a:moveTo>
                        <a:pt x="255067" y="0"/>
                      </a:moveTo>
                      <a:lnTo>
                        <a:pt x="255067" y="30532"/>
                      </a:lnTo>
                      <a:lnTo>
                        <a:pt x="30532" y="30532"/>
                      </a:lnTo>
                      <a:lnTo>
                        <a:pt x="30532" y="255069"/>
                      </a:lnTo>
                      <a:lnTo>
                        <a:pt x="0" y="255069"/>
                      </a:lnTo>
                      <a:lnTo>
                        <a:pt x="0" y="0"/>
                      </a:lnTo>
                      <a:lnTo>
                        <a:pt x="25506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rot="16200000">
                  <a:off x="3448570" y="2251595"/>
                  <a:ext cx="255067" cy="255066"/>
                </a:xfrm>
                <a:custGeom>
                  <a:avLst/>
                  <a:gdLst>
                    <a:gd name="connsiteX0" fmla="*/ 255067 w 255067"/>
                    <a:gd name="connsiteY0" fmla="*/ 224534 h 255066"/>
                    <a:gd name="connsiteX1" fmla="*/ 255067 w 255067"/>
                    <a:gd name="connsiteY1" fmla="*/ 255066 h 255066"/>
                    <a:gd name="connsiteX2" fmla="*/ 0 w 255067"/>
                    <a:gd name="connsiteY2" fmla="*/ 255066 h 255066"/>
                    <a:gd name="connsiteX3" fmla="*/ 0 w 255067"/>
                    <a:gd name="connsiteY3" fmla="*/ 0 h 255066"/>
                    <a:gd name="connsiteX4" fmla="*/ 30532 w 255067"/>
                    <a:gd name="connsiteY4" fmla="*/ 0 h 255066"/>
                    <a:gd name="connsiteX5" fmla="*/ 30532 w 255067"/>
                    <a:gd name="connsiteY5" fmla="*/ 224534 h 255066"/>
                    <a:gd name="connsiteX6" fmla="*/ 255067 w 255067"/>
                    <a:gd name="connsiteY6" fmla="*/ 224534 h 2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67" h="255066">
                      <a:moveTo>
                        <a:pt x="255067" y="224534"/>
                      </a:moveTo>
                      <a:lnTo>
                        <a:pt x="255067" y="255066"/>
                      </a:lnTo>
                      <a:lnTo>
                        <a:pt x="0" y="255066"/>
                      </a:lnTo>
                      <a:lnTo>
                        <a:pt x="0" y="0"/>
                      </a:lnTo>
                      <a:lnTo>
                        <a:pt x="30532" y="0"/>
                      </a:lnTo>
                      <a:lnTo>
                        <a:pt x="30532" y="224534"/>
                      </a:lnTo>
                      <a:lnTo>
                        <a:pt x="255067" y="2245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 name="Group 9"/>
          <p:cNvGrpSpPr/>
          <p:nvPr/>
        </p:nvGrpSpPr>
        <p:grpSpPr>
          <a:xfrm>
            <a:off x="7838273" y="2704730"/>
            <a:ext cx="1600200" cy="1600200"/>
            <a:chOff x="7853141" y="2704730"/>
            <a:chExt cx="1600200" cy="1600200"/>
          </a:xfrm>
        </p:grpSpPr>
        <p:sp>
          <p:nvSpPr>
            <p:cNvPr id="72" name="Rectangle 71"/>
            <p:cNvSpPr/>
            <p:nvPr/>
          </p:nvSpPr>
          <p:spPr>
            <a:xfrm>
              <a:off x="7853141" y="2704730"/>
              <a:ext cx="1600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8081509" y="2976930"/>
              <a:ext cx="1143464" cy="1055801"/>
              <a:chOff x="8081509" y="2976930"/>
              <a:chExt cx="1143464" cy="1055801"/>
            </a:xfrm>
          </p:grpSpPr>
          <p:grpSp>
            <p:nvGrpSpPr>
              <p:cNvPr id="106" name="Group 105"/>
              <p:cNvGrpSpPr/>
              <p:nvPr/>
            </p:nvGrpSpPr>
            <p:grpSpPr>
              <a:xfrm>
                <a:off x="8081509" y="2976930"/>
                <a:ext cx="1143464" cy="1055801"/>
                <a:chOff x="5587334" y="5524242"/>
                <a:chExt cx="528992" cy="488437"/>
              </a:xfrm>
            </p:grpSpPr>
            <p:sp>
              <p:nvSpPr>
                <p:cNvPr id="107" name="Freeform 46"/>
                <p:cNvSpPr>
                  <a:spLocks noEditPoints="1"/>
                </p:cNvSpPr>
                <p:nvPr/>
              </p:nvSpPr>
              <p:spPr bwMode="auto">
                <a:xfrm>
                  <a:off x="5671973" y="5524242"/>
                  <a:ext cx="444353" cy="394982"/>
                </a:xfrm>
                <a:custGeom>
                  <a:avLst/>
                  <a:gdLst>
                    <a:gd name="T0" fmla="*/ 204 w 265"/>
                    <a:gd name="T1" fmla="*/ 38 h 236"/>
                    <a:gd name="T2" fmla="*/ 47 w 265"/>
                    <a:gd name="T3" fmla="*/ 43 h 236"/>
                    <a:gd name="T4" fmla="*/ 47 w 265"/>
                    <a:gd name="T5" fmla="*/ 203 h 236"/>
                    <a:gd name="T6" fmla="*/ 129 w 265"/>
                    <a:gd name="T7" fmla="*/ 236 h 236"/>
                    <a:gd name="T8" fmla="*/ 189 w 265"/>
                    <a:gd name="T9" fmla="*/ 220 h 236"/>
                    <a:gd name="T10" fmla="*/ 204 w 265"/>
                    <a:gd name="T11" fmla="*/ 38 h 236"/>
                    <a:gd name="T12" fmla="*/ 130 w 265"/>
                    <a:gd name="T13" fmla="*/ 202 h 236"/>
                    <a:gd name="T14" fmla="*/ 51 w 265"/>
                    <a:gd name="T15" fmla="*/ 123 h 236"/>
                    <a:gd name="T16" fmla="*/ 130 w 265"/>
                    <a:gd name="T17" fmla="*/ 44 h 236"/>
                    <a:gd name="T18" fmla="*/ 209 w 265"/>
                    <a:gd name="T19" fmla="*/ 123 h 236"/>
                    <a:gd name="T20" fmla="*/ 130 w 265"/>
                    <a:gd name="T21" fmla="*/ 2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36">
                      <a:moveTo>
                        <a:pt x="204" y="38"/>
                      </a:moveTo>
                      <a:cubicBezTo>
                        <a:pt x="158" y="0"/>
                        <a:pt x="90" y="3"/>
                        <a:pt x="47" y="43"/>
                      </a:cubicBezTo>
                      <a:cubicBezTo>
                        <a:pt x="1" y="87"/>
                        <a:pt x="0" y="159"/>
                        <a:pt x="47" y="203"/>
                      </a:cubicBezTo>
                      <a:cubicBezTo>
                        <a:pt x="70" y="226"/>
                        <a:pt x="98" y="236"/>
                        <a:pt x="129" y="236"/>
                      </a:cubicBezTo>
                      <a:cubicBezTo>
                        <a:pt x="150" y="236"/>
                        <a:pt x="170" y="231"/>
                        <a:pt x="189" y="220"/>
                      </a:cubicBezTo>
                      <a:cubicBezTo>
                        <a:pt x="257" y="181"/>
                        <a:pt x="265" y="88"/>
                        <a:pt x="204" y="38"/>
                      </a:cubicBezTo>
                      <a:close/>
                      <a:moveTo>
                        <a:pt x="130" y="202"/>
                      </a:moveTo>
                      <a:cubicBezTo>
                        <a:pt x="86" y="202"/>
                        <a:pt x="51" y="167"/>
                        <a:pt x="51" y="123"/>
                      </a:cubicBezTo>
                      <a:cubicBezTo>
                        <a:pt x="51" y="79"/>
                        <a:pt x="86" y="44"/>
                        <a:pt x="130" y="44"/>
                      </a:cubicBezTo>
                      <a:cubicBezTo>
                        <a:pt x="174" y="44"/>
                        <a:pt x="209" y="79"/>
                        <a:pt x="209" y="123"/>
                      </a:cubicBezTo>
                      <a:cubicBezTo>
                        <a:pt x="209" y="167"/>
                        <a:pt x="174" y="202"/>
                        <a:pt x="130" y="202"/>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47"/>
                <p:cNvSpPr>
                  <a:spLocks/>
                </p:cNvSpPr>
                <p:nvPr/>
              </p:nvSpPr>
              <p:spPr bwMode="auto">
                <a:xfrm>
                  <a:off x="5587334" y="5841638"/>
                  <a:ext cx="179857" cy="171041"/>
                </a:xfrm>
                <a:custGeom>
                  <a:avLst/>
                  <a:gdLst>
                    <a:gd name="T0" fmla="*/ 72 w 107"/>
                    <a:gd name="T1" fmla="*/ 4 h 102"/>
                    <a:gd name="T2" fmla="*/ 64 w 107"/>
                    <a:gd name="T3" fmla="*/ 3 h 102"/>
                    <a:gd name="T4" fmla="*/ 10 w 107"/>
                    <a:gd name="T5" fmla="*/ 55 h 102"/>
                    <a:gd name="T6" fmla="*/ 13 w 107"/>
                    <a:gd name="T7" fmla="*/ 92 h 102"/>
                    <a:gd name="T8" fmla="*/ 49 w 107"/>
                    <a:gd name="T9" fmla="*/ 92 h 102"/>
                    <a:gd name="T10" fmla="*/ 107 w 107"/>
                    <a:gd name="T11" fmla="*/ 38 h 102"/>
                    <a:gd name="T12" fmla="*/ 72 w 107"/>
                    <a:gd name="T13" fmla="*/ 4 h 102"/>
                  </a:gdLst>
                  <a:ahLst/>
                  <a:cxnLst>
                    <a:cxn ang="0">
                      <a:pos x="T0" y="T1"/>
                    </a:cxn>
                    <a:cxn ang="0">
                      <a:pos x="T2" y="T3"/>
                    </a:cxn>
                    <a:cxn ang="0">
                      <a:pos x="T4" y="T5"/>
                    </a:cxn>
                    <a:cxn ang="0">
                      <a:pos x="T6" y="T7"/>
                    </a:cxn>
                    <a:cxn ang="0">
                      <a:pos x="T8" y="T9"/>
                    </a:cxn>
                    <a:cxn ang="0">
                      <a:pos x="T10" y="T11"/>
                    </a:cxn>
                    <a:cxn ang="0">
                      <a:pos x="T12" y="T13"/>
                    </a:cxn>
                  </a:cxnLst>
                  <a:rect l="0" t="0" r="r" b="b"/>
                  <a:pathLst>
                    <a:path w="107" h="102">
                      <a:moveTo>
                        <a:pt x="72" y="4"/>
                      </a:moveTo>
                      <a:cubicBezTo>
                        <a:pt x="70" y="0"/>
                        <a:pt x="67" y="0"/>
                        <a:pt x="64" y="3"/>
                      </a:cubicBezTo>
                      <a:cubicBezTo>
                        <a:pt x="46" y="21"/>
                        <a:pt x="27" y="37"/>
                        <a:pt x="10" y="55"/>
                      </a:cubicBezTo>
                      <a:cubicBezTo>
                        <a:pt x="0" y="66"/>
                        <a:pt x="2" y="83"/>
                        <a:pt x="13" y="92"/>
                      </a:cubicBezTo>
                      <a:cubicBezTo>
                        <a:pt x="23" y="101"/>
                        <a:pt x="39" y="102"/>
                        <a:pt x="49" y="92"/>
                      </a:cubicBezTo>
                      <a:cubicBezTo>
                        <a:pt x="68" y="75"/>
                        <a:pt x="87" y="57"/>
                        <a:pt x="107" y="38"/>
                      </a:cubicBezTo>
                      <a:cubicBezTo>
                        <a:pt x="93" y="28"/>
                        <a:pt x="81" y="18"/>
                        <a:pt x="72" y="4"/>
                      </a:cubicBezTo>
                      <a:close/>
                    </a:path>
                  </a:pathLst>
                </a:custGeom>
                <a:solidFill>
                  <a:srgbClr val="FA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Oval 48"/>
                <p:cNvSpPr>
                  <a:spLocks noChangeArrowheads="1"/>
                </p:cNvSpPr>
                <p:nvPr/>
              </p:nvSpPr>
              <p:spPr bwMode="auto">
                <a:xfrm>
                  <a:off x="5756611" y="5596538"/>
                  <a:ext cx="266259" cy="2662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4" name="Isosceles Triangle 113"/>
              <p:cNvSpPr/>
              <p:nvPr/>
            </p:nvSpPr>
            <p:spPr>
              <a:xfrm rot="5400000">
                <a:off x="8634444" y="3305527"/>
                <a:ext cx="292478" cy="25213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286494" y="4327635"/>
            <a:ext cx="2198407" cy="1344001"/>
            <a:chOff x="301362" y="4327635"/>
            <a:chExt cx="2198407" cy="1344001"/>
          </a:xfrm>
        </p:grpSpPr>
        <p:sp>
          <p:nvSpPr>
            <p:cNvPr id="34" name="TextBox 33"/>
            <p:cNvSpPr txBox="1"/>
            <p:nvPr/>
          </p:nvSpPr>
          <p:spPr>
            <a:xfrm>
              <a:off x="301362" y="4327635"/>
              <a:ext cx="2198407"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Web Search API</a:t>
              </a:r>
            </a:p>
          </p:txBody>
        </p:sp>
        <p:sp>
          <p:nvSpPr>
            <p:cNvPr id="35" name="Rectangle 34"/>
            <p:cNvSpPr/>
            <p:nvPr/>
          </p:nvSpPr>
          <p:spPr>
            <a:xfrm>
              <a:off x="301362" y="5108405"/>
              <a:ext cx="2198407" cy="563231"/>
            </a:xfrm>
            <a:prstGeom prst="rect">
              <a:avLst/>
            </a:prstGeom>
          </p:spPr>
          <p:txBody>
            <a:bodyPr wrap="square">
              <a:spAutoFit/>
            </a:bodyPr>
            <a:lstStyle/>
            <a:p>
              <a:pPr algn="ctr">
                <a:lnSpc>
                  <a:spcPct val="90000"/>
                </a:lnSpc>
                <a:spcAft>
                  <a:spcPts val="600"/>
                </a:spcAft>
              </a:pPr>
              <a:r>
                <a:rPr lang="en-US" sz="1700" dirty="0">
                  <a:solidFill>
                    <a:schemeClr val="accent6"/>
                  </a:solidFill>
                </a:rPr>
                <a:t>Connect powerful search to your apps</a:t>
              </a:r>
            </a:p>
          </p:txBody>
        </p:sp>
      </p:grpSp>
      <p:grpSp>
        <p:nvGrpSpPr>
          <p:cNvPr id="36" name="Group 35"/>
          <p:cNvGrpSpPr/>
          <p:nvPr/>
        </p:nvGrpSpPr>
        <p:grpSpPr>
          <a:xfrm>
            <a:off x="7534163" y="4327634"/>
            <a:ext cx="2198407" cy="1579451"/>
            <a:chOff x="7555860" y="4327634"/>
            <a:chExt cx="2198407" cy="1579451"/>
          </a:xfrm>
        </p:grpSpPr>
        <p:sp>
          <p:nvSpPr>
            <p:cNvPr id="37" name="TextBox 36"/>
            <p:cNvSpPr txBox="1"/>
            <p:nvPr/>
          </p:nvSpPr>
          <p:spPr>
            <a:xfrm>
              <a:off x="7555860" y="4327634"/>
              <a:ext cx="2198407"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Video Search API</a:t>
              </a:r>
            </a:p>
          </p:txBody>
        </p:sp>
        <p:sp>
          <p:nvSpPr>
            <p:cNvPr id="38" name="Rectangle 37"/>
            <p:cNvSpPr/>
            <p:nvPr/>
          </p:nvSpPr>
          <p:spPr>
            <a:xfrm>
              <a:off x="7555860" y="5108405"/>
              <a:ext cx="2198407" cy="798680"/>
            </a:xfrm>
            <a:prstGeom prst="rect">
              <a:avLst/>
            </a:prstGeom>
          </p:spPr>
          <p:txBody>
            <a:bodyPr wrap="square">
              <a:spAutoFit/>
            </a:bodyPr>
            <a:lstStyle/>
            <a:p>
              <a:pPr algn="ctr">
                <a:lnSpc>
                  <a:spcPct val="90000"/>
                </a:lnSpc>
                <a:spcAft>
                  <a:spcPts val="600"/>
                </a:spcAft>
              </a:pPr>
              <a:r>
                <a:rPr lang="en-US" sz="1700" dirty="0">
                  <a:solidFill>
                    <a:schemeClr val="accent6"/>
                  </a:solidFill>
                </a:rPr>
                <a:t>Trending videos, detailed metadata, and rich results</a:t>
              </a:r>
            </a:p>
          </p:txBody>
        </p:sp>
      </p:grpSp>
      <p:grpSp>
        <p:nvGrpSpPr>
          <p:cNvPr id="39" name="Group 38"/>
          <p:cNvGrpSpPr/>
          <p:nvPr/>
        </p:nvGrpSpPr>
        <p:grpSpPr>
          <a:xfrm>
            <a:off x="2596187" y="4327635"/>
            <a:ext cx="2418248" cy="1579450"/>
            <a:chOff x="2611055" y="4327635"/>
            <a:chExt cx="2418248" cy="1579450"/>
          </a:xfrm>
        </p:grpSpPr>
        <p:sp>
          <p:nvSpPr>
            <p:cNvPr id="40" name="TextBox 39"/>
            <p:cNvSpPr txBox="1"/>
            <p:nvPr/>
          </p:nvSpPr>
          <p:spPr>
            <a:xfrm>
              <a:off x="2611055" y="4327635"/>
              <a:ext cx="2418248"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Autosuggest API</a:t>
              </a:r>
            </a:p>
          </p:txBody>
        </p:sp>
        <p:sp>
          <p:nvSpPr>
            <p:cNvPr id="41" name="Rectangle 40"/>
            <p:cNvSpPr/>
            <p:nvPr/>
          </p:nvSpPr>
          <p:spPr>
            <a:xfrm>
              <a:off x="2611055" y="5108405"/>
              <a:ext cx="2418248" cy="798680"/>
            </a:xfrm>
            <a:prstGeom prst="rect">
              <a:avLst/>
            </a:prstGeom>
          </p:spPr>
          <p:txBody>
            <a:bodyPr wrap="square">
              <a:spAutoFit/>
            </a:bodyPr>
            <a:lstStyle/>
            <a:p>
              <a:pPr algn="ctr">
                <a:lnSpc>
                  <a:spcPct val="90000"/>
                </a:lnSpc>
                <a:spcAft>
                  <a:spcPts val="600"/>
                </a:spcAft>
              </a:pPr>
              <a:r>
                <a:rPr lang="en-US" sz="1700" dirty="0">
                  <a:solidFill>
                    <a:schemeClr val="accent6"/>
                  </a:solidFill>
                </a:rPr>
                <a:t>Give your app intelligent autosuggest options for searches</a:t>
              </a:r>
            </a:p>
          </p:txBody>
        </p:sp>
      </p:grpSp>
      <p:grpSp>
        <p:nvGrpSpPr>
          <p:cNvPr id="42" name="Group 41"/>
          <p:cNvGrpSpPr/>
          <p:nvPr/>
        </p:nvGrpSpPr>
        <p:grpSpPr>
          <a:xfrm>
            <a:off x="5009113" y="4327635"/>
            <a:ext cx="2418248" cy="1579450"/>
            <a:chOff x="5009113" y="4327635"/>
            <a:chExt cx="2418248" cy="1579450"/>
          </a:xfrm>
        </p:grpSpPr>
        <p:sp>
          <p:nvSpPr>
            <p:cNvPr id="43" name="TextBox 42"/>
            <p:cNvSpPr txBox="1"/>
            <p:nvPr/>
          </p:nvSpPr>
          <p:spPr>
            <a:xfrm>
              <a:off x="5009113" y="4327635"/>
              <a:ext cx="2418248"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Image Search API</a:t>
              </a:r>
            </a:p>
          </p:txBody>
        </p:sp>
        <p:sp>
          <p:nvSpPr>
            <p:cNvPr id="44" name="Rectangle 43"/>
            <p:cNvSpPr/>
            <p:nvPr/>
          </p:nvSpPr>
          <p:spPr>
            <a:xfrm>
              <a:off x="5119034" y="5108405"/>
              <a:ext cx="2198407" cy="798680"/>
            </a:xfrm>
            <a:prstGeom prst="rect">
              <a:avLst/>
            </a:prstGeom>
          </p:spPr>
          <p:txBody>
            <a:bodyPr wrap="square">
              <a:spAutoFit/>
            </a:bodyPr>
            <a:lstStyle/>
            <a:p>
              <a:pPr algn="ctr">
                <a:lnSpc>
                  <a:spcPct val="90000"/>
                </a:lnSpc>
                <a:spcAft>
                  <a:spcPts val="600"/>
                </a:spcAft>
              </a:pPr>
              <a:r>
                <a:rPr lang="en-US" sz="1700" dirty="0">
                  <a:solidFill>
                    <a:schemeClr val="accent6"/>
                  </a:solidFill>
                </a:rPr>
                <a:t>Bring advanced image and metadata search to your app</a:t>
              </a:r>
            </a:p>
          </p:txBody>
        </p:sp>
      </p:grpSp>
      <p:grpSp>
        <p:nvGrpSpPr>
          <p:cNvPr id="47" name="Group 46"/>
          <p:cNvGrpSpPr/>
          <p:nvPr/>
        </p:nvGrpSpPr>
        <p:grpSpPr>
          <a:xfrm>
            <a:off x="9961875" y="4327632"/>
            <a:ext cx="2198407" cy="1579451"/>
            <a:chOff x="9971594" y="4327632"/>
            <a:chExt cx="2198407" cy="1579451"/>
          </a:xfrm>
        </p:grpSpPr>
        <p:sp>
          <p:nvSpPr>
            <p:cNvPr id="48" name="TextBox 47"/>
            <p:cNvSpPr txBox="1"/>
            <p:nvPr/>
          </p:nvSpPr>
          <p:spPr>
            <a:xfrm>
              <a:off x="10071521" y="4327632"/>
              <a:ext cx="1998552" cy="8494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000" dirty="0">
                  <a:solidFill>
                    <a:schemeClr val="accent5"/>
                  </a:solidFill>
                  <a:latin typeface="Segoe UI Semibold" panose="020B0702040204020203" pitchFamily="34" charset="0"/>
                  <a:cs typeface="Segoe UI Semibold" panose="020B0702040204020203" pitchFamily="34" charset="0"/>
                </a:rPr>
                <a:t>Bing News Search API</a:t>
              </a:r>
            </a:p>
          </p:txBody>
        </p:sp>
        <p:sp>
          <p:nvSpPr>
            <p:cNvPr id="49" name="Rectangle 48"/>
            <p:cNvSpPr/>
            <p:nvPr/>
          </p:nvSpPr>
          <p:spPr>
            <a:xfrm>
              <a:off x="9971594" y="5108403"/>
              <a:ext cx="2198407" cy="798680"/>
            </a:xfrm>
            <a:prstGeom prst="rect">
              <a:avLst/>
            </a:prstGeom>
          </p:spPr>
          <p:txBody>
            <a:bodyPr wrap="square">
              <a:spAutoFit/>
            </a:bodyPr>
            <a:lstStyle/>
            <a:p>
              <a:pPr algn="ctr">
                <a:lnSpc>
                  <a:spcPct val="90000"/>
                </a:lnSpc>
                <a:spcAft>
                  <a:spcPts val="600"/>
                </a:spcAft>
              </a:pPr>
              <a:r>
                <a:rPr lang="en-US" sz="1700" dirty="0">
                  <a:solidFill>
                    <a:schemeClr val="accent6"/>
                  </a:solidFill>
                </a:rPr>
                <a:t>Link your users to robust and timely news searches</a:t>
              </a:r>
            </a:p>
          </p:txBody>
        </p:sp>
      </p:grpSp>
    </p:spTree>
    <p:extLst>
      <p:ext uri="{BB962C8B-B14F-4D97-AF65-F5344CB8AC3E}">
        <p14:creationId xmlns:p14="http://schemas.microsoft.com/office/powerpoint/2010/main" val="164997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300"/>
                                        <p:tgtEl>
                                          <p:spTgt spid="95"/>
                                        </p:tgtEl>
                                      </p:cBhvr>
                                    </p:animEffect>
                                    <p:anim calcmode="lin" valueType="num">
                                      <p:cBhvr>
                                        <p:cTn id="7" dur="300"/>
                                        <p:tgtEl>
                                          <p:spTgt spid="95"/>
                                        </p:tgtEl>
                                        <p:attrNameLst>
                                          <p:attrName>ppt_x</p:attrName>
                                        </p:attrNameLst>
                                      </p:cBhvr>
                                      <p:tavLst>
                                        <p:tav tm="0">
                                          <p:val>
                                            <p:strVal val="ppt_x"/>
                                          </p:val>
                                        </p:tav>
                                        <p:tav tm="100000">
                                          <p:val>
                                            <p:strVal val="ppt_x"/>
                                          </p:val>
                                        </p:tav>
                                      </p:tavLst>
                                    </p:anim>
                                    <p:anim calcmode="lin" valueType="num">
                                      <p:cBhvr>
                                        <p:cTn id="8" dur="300"/>
                                        <p:tgtEl>
                                          <p:spTgt spid="95"/>
                                        </p:tgtEl>
                                        <p:attrNameLst>
                                          <p:attrName>ppt_y</p:attrName>
                                        </p:attrNameLst>
                                      </p:cBhvr>
                                      <p:tavLst>
                                        <p:tav tm="0">
                                          <p:val>
                                            <p:strVal val="ppt_y"/>
                                          </p:val>
                                        </p:tav>
                                        <p:tav tm="100000">
                                          <p:val>
                                            <p:strVal val="ppt_y+.1"/>
                                          </p:val>
                                        </p:tav>
                                      </p:tavLst>
                                    </p:anim>
                                    <p:set>
                                      <p:cBhvr>
                                        <p:cTn id="9" dur="1" fill="hold">
                                          <p:stCondLst>
                                            <p:cond delay="299"/>
                                          </p:stCondLst>
                                        </p:cTn>
                                        <p:tgtEl>
                                          <p:spTgt spid="95"/>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
                                        <p:tgtEl>
                                          <p:spTgt spid="2"/>
                                        </p:tgtEl>
                                      </p:cBhvr>
                                    </p:animEffect>
                                    <p:anim calcmode="lin" valueType="num">
                                      <p:cBhvr>
                                        <p:cTn id="13" dur="300" fill="hold"/>
                                        <p:tgtEl>
                                          <p:spTgt spid="2"/>
                                        </p:tgtEl>
                                        <p:attrNameLst>
                                          <p:attrName>ppt_x</p:attrName>
                                        </p:attrNameLst>
                                      </p:cBhvr>
                                      <p:tavLst>
                                        <p:tav tm="0">
                                          <p:val>
                                            <p:strVal val="#ppt_x"/>
                                          </p:val>
                                        </p:tav>
                                        <p:tav tm="100000">
                                          <p:val>
                                            <p:strVal val="#ppt_x"/>
                                          </p:val>
                                        </p:tav>
                                      </p:tavLst>
                                    </p:anim>
                                    <p:anim calcmode="lin" valueType="num">
                                      <p:cBhvr>
                                        <p:cTn id="14" dur="3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par>
                                <p:cTn id="20" presetID="47" presetClass="entr" presetSubtype="0" fill="hold" nodeType="with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300"/>
                                        <p:tgtEl>
                                          <p:spTgt spid="33"/>
                                        </p:tgtEl>
                                      </p:cBhvr>
                                    </p:animEffect>
                                    <p:anim calcmode="lin" valueType="num">
                                      <p:cBhvr>
                                        <p:cTn id="23" dur="300" fill="hold"/>
                                        <p:tgtEl>
                                          <p:spTgt spid="33"/>
                                        </p:tgtEl>
                                        <p:attrNameLst>
                                          <p:attrName>ppt_x</p:attrName>
                                        </p:attrNameLst>
                                      </p:cBhvr>
                                      <p:tavLst>
                                        <p:tav tm="0">
                                          <p:val>
                                            <p:strVal val="#ppt_x"/>
                                          </p:val>
                                        </p:tav>
                                        <p:tav tm="100000">
                                          <p:val>
                                            <p:strVal val="#ppt_x"/>
                                          </p:val>
                                        </p:tav>
                                      </p:tavLst>
                                    </p:anim>
                                    <p:anim calcmode="lin" valueType="num">
                                      <p:cBhvr>
                                        <p:cTn id="24"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9"/>
                                        </p:tgtEl>
                                        <p:attrNameLst>
                                          <p:attrName>style.visibility</p:attrName>
                                        </p:attrNameLst>
                                      </p:cBhvr>
                                      <p:to>
                                        <p:strVal val="visible"/>
                                      </p:to>
                                    </p:set>
                                    <p:animEffect transition="in" filter="fade">
                                      <p:cBhvr>
                                        <p:cTn id="29" dur="500"/>
                                        <p:tgtEl>
                                          <p:spTgt spid="159"/>
                                        </p:tgtEl>
                                      </p:cBhvr>
                                    </p:animEffect>
                                  </p:childTnLst>
                                </p:cTn>
                              </p:par>
                              <p:par>
                                <p:cTn id="30" presetID="47" presetClass="entr" presetSubtype="0" fill="hold" nodeType="withEffect">
                                  <p:stCondLst>
                                    <p:cond delay="25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300"/>
                                        <p:tgtEl>
                                          <p:spTgt spid="39"/>
                                        </p:tgtEl>
                                      </p:cBhvr>
                                    </p:animEffect>
                                    <p:anim calcmode="lin" valueType="num">
                                      <p:cBhvr>
                                        <p:cTn id="33" dur="300" fill="hold"/>
                                        <p:tgtEl>
                                          <p:spTgt spid="39"/>
                                        </p:tgtEl>
                                        <p:attrNameLst>
                                          <p:attrName>ppt_x</p:attrName>
                                        </p:attrNameLst>
                                      </p:cBhvr>
                                      <p:tavLst>
                                        <p:tav tm="0">
                                          <p:val>
                                            <p:strVal val="#ppt_x"/>
                                          </p:val>
                                        </p:tav>
                                        <p:tav tm="100000">
                                          <p:val>
                                            <p:strVal val="#ppt_x"/>
                                          </p:val>
                                        </p:tav>
                                      </p:tavLst>
                                    </p:anim>
                                    <p:anim calcmode="lin" valueType="num">
                                      <p:cBhvr>
                                        <p:cTn id="34" dur="3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500"/>
                                        <p:tgtEl>
                                          <p:spTgt spid="174"/>
                                        </p:tgtEl>
                                      </p:cBhvr>
                                    </p:animEffect>
                                  </p:childTnLst>
                                </p:cTn>
                              </p:par>
                              <p:par>
                                <p:cTn id="40" presetID="47" presetClass="entr" presetSubtype="0" fill="hold"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300"/>
                                        <p:tgtEl>
                                          <p:spTgt spid="42"/>
                                        </p:tgtEl>
                                      </p:cBhvr>
                                    </p:animEffect>
                                    <p:anim calcmode="lin" valueType="num">
                                      <p:cBhvr>
                                        <p:cTn id="43" dur="300" fill="hold"/>
                                        <p:tgtEl>
                                          <p:spTgt spid="42"/>
                                        </p:tgtEl>
                                        <p:attrNameLst>
                                          <p:attrName>ppt_x</p:attrName>
                                        </p:attrNameLst>
                                      </p:cBhvr>
                                      <p:tavLst>
                                        <p:tav tm="0">
                                          <p:val>
                                            <p:strVal val="#ppt_x"/>
                                          </p:val>
                                        </p:tav>
                                        <p:tav tm="100000">
                                          <p:val>
                                            <p:strVal val="#ppt_x"/>
                                          </p:val>
                                        </p:tav>
                                      </p:tavLst>
                                    </p:anim>
                                    <p:anim calcmode="lin" valueType="num">
                                      <p:cBhvr>
                                        <p:cTn id="44" dur="3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47" presetClass="entr" presetSubtype="0" fill="hold" nodeType="withEffect">
                                  <p:stCondLst>
                                    <p:cond delay="25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300"/>
                                        <p:tgtEl>
                                          <p:spTgt spid="36"/>
                                        </p:tgtEl>
                                      </p:cBhvr>
                                    </p:animEffect>
                                    <p:anim calcmode="lin" valueType="num">
                                      <p:cBhvr>
                                        <p:cTn id="53" dur="300" fill="hold"/>
                                        <p:tgtEl>
                                          <p:spTgt spid="36"/>
                                        </p:tgtEl>
                                        <p:attrNameLst>
                                          <p:attrName>ppt_x</p:attrName>
                                        </p:attrNameLst>
                                      </p:cBhvr>
                                      <p:tavLst>
                                        <p:tav tm="0">
                                          <p:val>
                                            <p:strVal val="#ppt_x"/>
                                          </p:val>
                                        </p:tav>
                                        <p:tav tm="100000">
                                          <p:val>
                                            <p:strVal val="#ppt_x"/>
                                          </p:val>
                                        </p:tav>
                                      </p:tavLst>
                                    </p:anim>
                                    <p:anim calcmode="lin" valueType="num">
                                      <p:cBhvr>
                                        <p:cTn id="54" dur="3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500"/>
                                        <p:tgtEl>
                                          <p:spTgt spid="182"/>
                                        </p:tgtEl>
                                      </p:cBhvr>
                                    </p:animEffect>
                                  </p:childTnLst>
                                </p:cTn>
                              </p:par>
                              <p:par>
                                <p:cTn id="60" presetID="47" presetClass="entr" presetSubtype="0" fill="hold" nodeType="withEffect">
                                  <p:stCondLst>
                                    <p:cond delay="25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300"/>
                                        <p:tgtEl>
                                          <p:spTgt spid="47"/>
                                        </p:tgtEl>
                                      </p:cBhvr>
                                    </p:animEffect>
                                    <p:anim calcmode="lin" valueType="num">
                                      <p:cBhvr>
                                        <p:cTn id="63" dur="300" fill="hold"/>
                                        <p:tgtEl>
                                          <p:spTgt spid="47"/>
                                        </p:tgtEl>
                                        <p:attrNameLst>
                                          <p:attrName>ppt_x</p:attrName>
                                        </p:attrNameLst>
                                      </p:cBhvr>
                                      <p:tavLst>
                                        <p:tav tm="0">
                                          <p:val>
                                            <p:strVal val="#ppt_x"/>
                                          </p:val>
                                        </p:tav>
                                        <p:tav tm="100000">
                                          <p:val>
                                            <p:strVal val="#ppt_x"/>
                                          </p:val>
                                        </p:tav>
                                      </p:tavLst>
                                    </p:anim>
                                    <p:anim calcmode="lin" valueType="num">
                                      <p:cBhvr>
                                        <p:cTn id="64" dur="3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Demo: Q&amp;A Maker</a:t>
            </a:r>
          </a:p>
        </p:txBody>
      </p:sp>
    </p:spTree>
    <p:extLst>
      <p:ext uri="{BB962C8B-B14F-4D97-AF65-F5344CB8AC3E}">
        <p14:creationId xmlns:p14="http://schemas.microsoft.com/office/powerpoint/2010/main" val="149795117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7653" y="259438"/>
            <a:ext cx="10724938" cy="719282"/>
          </a:xfrm>
        </p:spPr>
        <p:txBody>
          <a:bodyPr/>
          <a:lstStyle/>
          <a:p>
            <a:r>
              <a:rPr lang="en-US" sz="2448" dirty="0">
                <a:solidFill>
                  <a:schemeClr val="tx1">
                    <a:lumMod val="65000"/>
                    <a:lumOff val="35000"/>
                  </a:schemeClr>
                </a:solidFill>
                <a:latin typeface="Segoe UI Slab Semibold" panose="02060704040202020204" pitchFamily="18" charset="0"/>
                <a:ea typeface="Segoe UI Slab Semibold" panose="02060704040202020204" pitchFamily="18" charset="0"/>
                <a:cs typeface="Segoe UI Slab Semibold" panose="02060704040202020204" pitchFamily="18" charset="0"/>
              </a:rPr>
              <a:t>and serving many different kinds of tasks…</a:t>
            </a:r>
            <a:endParaRPr lang="en-US" dirty="0">
              <a:solidFill>
                <a:schemeClr val="tx1">
                  <a:lumMod val="65000"/>
                  <a:lumOff val="35000"/>
                </a:schemeClr>
              </a:solidFill>
            </a:endParaRPr>
          </a:p>
        </p:txBody>
      </p:sp>
      <p:sp>
        <p:nvSpPr>
          <p:cNvPr id="6" name="Rectangle 5"/>
          <p:cNvSpPr/>
          <p:nvPr/>
        </p:nvSpPr>
        <p:spPr>
          <a:xfrm>
            <a:off x="6124294" y="1076080"/>
            <a:ext cx="5380404" cy="531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90835" y="6441045"/>
            <a:ext cx="4321278" cy="28630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dirty="0">
                <a:ln>
                  <a:noFill/>
                </a:ln>
                <a:solidFill>
                  <a:prstClr val="black"/>
                </a:solidFill>
                <a:effectLst/>
                <a:uLnTx/>
                <a:uFillTx/>
                <a:latin typeface="Calibri" panose="020F0502020204030204"/>
                <a:ea typeface="+mn-ea"/>
                <a:cs typeface="+mn-cs"/>
              </a:rPr>
              <a:t>Source: Conversational Interfaces, STCI Research (March 2016)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836" y="1177655"/>
            <a:ext cx="10048788" cy="5125037"/>
          </a:xfrm>
          <a:prstGeom prst="rect">
            <a:avLst/>
          </a:prstGeom>
        </p:spPr>
      </p:pic>
    </p:spTree>
    <p:extLst>
      <p:ext uri="{BB962C8B-B14F-4D97-AF65-F5344CB8AC3E}">
        <p14:creationId xmlns:p14="http://schemas.microsoft.com/office/powerpoint/2010/main" val="3072842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5"/>
          <a:stretch>
            <a:fillRect/>
          </a:stretch>
        </p:blipFill>
        <p:spPr>
          <a:xfrm>
            <a:off x="-139938" y="-1484947"/>
            <a:ext cx="12719207" cy="8479471"/>
          </a:xfrm>
          <a:prstGeom prst="rect">
            <a:avLst/>
          </a:prstGeom>
        </p:spPr>
      </p:pic>
      <p:graphicFrame>
        <p:nvGraphicFramePr>
          <p:cNvPr id="3" name="Object 2" hidden="1"/>
          <p:cNvGraphicFramePr>
            <a:graphicFrameLocks noChangeAspect="1"/>
          </p:cNvGraphicFramePr>
          <p:nvPr>
            <p:custDataLst>
              <p:tags r:id="rId2"/>
            </p:custDataLst>
            <p:extLst/>
          </p:nvPr>
        </p:nvGraphicFramePr>
        <p:xfrm>
          <a:off x="4122" y="1620"/>
          <a:ext cx="1619" cy="1619"/>
        </p:xfrm>
        <a:graphic>
          <a:graphicData uri="http://schemas.openxmlformats.org/presentationml/2006/ole">
            <mc:AlternateContent xmlns:mc="http://schemas.openxmlformats.org/markup-compatibility/2006">
              <mc:Choice xmlns:v="urn:schemas-microsoft-com:vml" Requires="v">
                <p:oleObj spid="_x0000_s18440" name="think-cell Slide" r:id="rId6" imgW="377" imgH="377" progId="TCLayout.ActiveDocument.1">
                  <p:embed/>
                </p:oleObj>
              </mc:Choice>
              <mc:Fallback>
                <p:oleObj name="think-cell Slide" r:id="rId6" imgW="377" imgH="377" progId="TCLayout.ActiveDocument.1">
                  <p:embed/>
                  <p:pic>
                    <p:nvPicPr>
                      <p:cNvPr id="3" name="Object 2" hidden="1"/>
                      <p:cNvPicPr/>
                      <p:nvPr/>
                    </p:nvPicPr>
                    <p:blipFill>
                      <a:blip r:embed="rId7"/>
                      <a:stretch>
                        <a:fillRect/>
                      </a:stretch>
                    </p:blipFill>
                    <p:spPr>
                      <a:xfrm>
                        <a:off x="4122" y="1620"/>
                        <a:ext cx="1619" cy="1619"/>
                      </a:xfrm>
                      <a:prstGeom prst="rect">
                        <a:avLst/>
                      </a:prstGeom>
                    </p:spPr>
                  </p:pic>
                </p:oleObj>
              </mc:Fallback>
            </mc:AlternateContent>
          </a:graphicData>
        </a:graphic>
      </p:graphicFrame>
      <p:sp>
        <p:nvSpPr>
          <p:cNvPr id="9" name="Прямоугольник 8"/>
          <p:cNvSpPr/>
          <p:nvPr/>
        </p:nvSpPr>
        <p:spPr>
          <a:xfrm>
            <a:off x="-139939" y="-1370262"/>
            <a:ext cx="12719208" cy="847947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597"/>
            <a:endParaRPr lang="ru-RU" sz="1224" dirty="0" err="1">
              <a:solidFill>
                <a:prstClr val="white"/>
              </a:solidFill>
              <a:latin typeface="Segoe UI"/>
            </a:endParaRPr>
          </a:p>
        </p:txBody>
      </p:sp>
      <p:sp>
        <p:nvSpPr>
          <p:cNvPr id="160" name="Subtitle 2"/>
          <p:cNvSpPr txBox="1">
            <a:spLocks/>
          </p:cNvSpPr>
          <p:nvPr/>
        </p:nvSpPr>
        <p:spPr>
          <a:xfrm>
            <a:off x="453849" y="3291680"/>
            <a:ext cx="10756082" cy="1326045"/>
          </a:xfrm>
          <a:prstGeom prst="rect">
            <a:avLst/>
          </a:prstGeom>
        </p:spPr>
        <p:txBody>
          <a:bodyPr>
            <a:noAutofit/>
          </a:bodyPr>
          <a:lst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109758">
              <a:spcBef>
                <a:spcPts val="1836"/>
              </a:spcBef>
            </a:pPr>
            <a:r>
              <a:rPr lang="ru-RU" sz="3264" dirty="0" err="1">
                <a:solidFill>
                  <a:prstClr val="white"/>
                </a:solidFill>
                <a:latin typeface="Gotham pro"/>
              </a:rPr>
              <a:t>Унікальний</a:t>
            </a:r>
            <a:r>
              <a:rPr lang="ru-RU" sz="3264" dirty="0">
                <a:solidFill>
                  <a:prstClr val="white"/>
                </a:solidFill>
                <a:latin typeface="Gotham pro"/>
              </a:rPr>
              <a:t> </a:t>
            </a:r>
            <a:r>
              <a:rPr lang="ru-RU" sz="3264" dirty="0" err="1">
                <a:solidFill>
                  <a:prstClr val="white"/>
                </a:solidFill>
                <a:latin typeface="Gotham pro"/>
              </a:rPr>
              <a:t>захід</a:t>
            </a:r>
            <a:r>
              <a:rPr lang="ru-RU" sz="3264" dirty="0">
                <a:solidFill>
                  <a:prstClr val="white"/>
                </a:solidFill>
                <a:latin typeface="Gotham pro"/>
              </a:rPr>
              <a:t>, </a:t>
            </a:r>
            <a:r>
              <a:rPr lang="ru-RU" sz="3264" dirty="0" err="1">
                <a:solidFill>
                  <a:prstClr val="white"/>
                </a:solidFill>
                <a:latin typeface="Gotham pro"/>
              </a:rPr>
              <a:t>націлений</a:t>
            </a:r>
            <a:r>
              <a:rPr lang="ru-RU" sz="3264" dirty="0">
                <a:solidFill>
                  <a:prstClr val="white"/>
                </a:solidFill>
                <a:latin typeface="Gotham pro"/>
              </a:rPr>
              <a:t> на </a:t>
            </a:r>
            <a:r>
              <a:rPr lang="ru-RU" sz="3264" dirty="0" err="1">
                <a:solidFill>
                  <a:prstClr val="white"/>
                </a:solidFill>
                <a:latin typeface="Gotham pro"/>
              </a:rPr>
              <a:t>вирішення</a:t>
            </a:r>
            <a:r>
              <a:rPr lang="ru-RU" sz="3264" dirty="0">
                <a:solidFill>
                  <a:prstClr val="white"/>
                </a:solidFill>
                <a:latin typeface="Gotham pro"/>
              </a:rPr>
              <a:t> </a:t>
            </a:r>
            <a:r>
              <a:rPr lang="ru-RU" sz="3264" dirty="0" err="1">
                <a:solidFill>
                  <a:prstClr val="white"/>
                </a:solidFill>
                <a:latin typeface="Gotham pro"/>
              </a:rPr>
              <a:t>реальних</a:t>
            </a:r>
            <a:r>
              <a:rPr lang="ru-RU" sz="3264" dirty="0">
                <a:solidFill>
                  <a:prstClr val="white"/>
                </a:solidFill>
                <a:latin typeface="Gotham pro"/>
              </a:rPr>
              <a:t> </a:t>
            </a:r>
            <a:r>
              <a:rPr lang="ru-RU" sz="3264" dirty="0" err="1">
                <a:solidFill>
                  <a:prstClr val="white"/>
                </a:solidFill>
                <a:latin typeface="Gotham pro"/>
              </a:rPr>
              <a:t>завдань</a:t>
            </a:r>
            <a:r>
              <a:rPr lang="ru-RU" sz="3264" dirty="0">
                <a:solidFill>
                  <a:prstClr val="white"/>
                </a:solidFill>
                <a:latin typeface="Gotham pro"/>
              </a:rPr>
              <a:t> за </a:t>
            </a:r>
            <a:r>
              <a:rPr lang="ru-RU" sz="3264" dirty="0" err="1">
                <a:solidFill>
                  <a:prstClr val="white"/>
                </a:solidFill>
                <a:latin typeface="Gotham pro"/>
              </a:rPr>
              <a:t>допомогою</a:t>
            </a:r>
            <a:r>
              <a:rPr lang="ru-RU" sz="3264" dirty="0">
                <a:solidFill>
                  <a:prstClr val="white"/>
                </a:solidFill>
                <a:latin typeface="Gotham pro"/>
              </a:rPr>
              <a:t> </a:t>
            </a:r>
            <a:r>
              <a:rPr lang="ru-RU" sz="3264" dirty="0" err="1">
                <a:solidFill>
                  <a:prstClr val="white"/>
                </a:solidFill>
                <a:latin typeface="Gotham pro"/>
              </a:rPr>
              <a:t>технології</a:t>
            </a:r>
            <a:r>
              <a:rPr lang="ru-RU" sz="3264" dirty="0">
                <a:solidFill>
                  <a:prstClr val="white"/>
                </a:solidFill>
                <a:latin typeface="Gotham pro"/>
              </a:rPr>
              <a:t> </a:t>
            </a:r>
            <a:r>
              <a:rPr lang="ru-RU" sz="3264" dirty="0" err="1">
                <a:solidFill>
                  <a:prstClr val="white"/>
                </a:solidFill>
                <a:latin typeface="Gotham pro"/>
              </a:rPr>
              <a:t>blockchain</a:t>
            </a:r>
            <a:endParaRPr lang="en-US" sz="3264" dirty="0">
              <a:solidFill>
                <a:prstClr val="white"/>
              </a:solidFill>
              <a:latin typeface="Gotham pro"/>
            </a:endParaRPr>
          </a:p>
        </p:txBody>
      </p:sp>
      <p:pic>
        <p:nvPicPr>
          <p:cNvPr id="161"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849" y="-296875"/>
            <a:ext cx="5123223" cy="3841213"/>
          </a:xfrm>
          <a:prstGeom prst="rect">
            <a:avLst/>
          </a:prstGeom>
        </p:spPr>
      </p:pic>
      <p:sp>
        <p:nvSpPr>
          <p:cNvPr id="162" name="Rectangle 8"/>
          <p:cNvSpPr/>
          <p:nvPr/>
        </p:nvSpPr>
        <p:spPr>
          <a:xfrm>
            <a:off x="453849" y="5376696"/>
            <a:ext cx="4021852" cy="862581"/>
          </a:xfrm>
          <a:prstGeom prst="rect">
            <a:avLst/>
          </a:prstGeom>
        </p:spPr>
        <p:txBody>
          <a:bodyPr wrap="square">
            <a:spAutoFit/>
          </a:bodyPr>
          <a:lstStyle/>
          <a:p>
            <a:pPr defTabSz="932597"/>
            <a:r>
              <a:rPr lang="en-US" sz="2448" dirty="0">
                <a:solidFill>
                  <a:prstClr val="white"/>
                </a:solidFill>
                <a:latin typeface="Gotham pro"/>
              </a:rPr>
              <a:t>9-11 </a:t>
            </a:r>
            <a:r>
              <a:rPr lang="ru-RU" sz="2448" dirty="0">
                <a:solidFill>
                  <a:prstClr val="white"/>
                </a:solidFill>
                <a:latin typeface="Gotham pro"/>
              </a:rPr>
              <a:t>червня, 2017</a:t>
            </a:r>
          </a:p>
          <a:p>
            <a:pPr defTabSz="932597"/>
            <a:r>
              <a:rPr lang="ru-RU" sz="2448" dirty="0">
                <a:solidFill>
                  <a:prstClr val="white"/>
                </a:solidFill>
                <a:latin typeface="Gotham pro"/>
              </a:rPr>
              <a:t>Ки</a:t>
            </a:r>
            <a:r>
              <a:rPr lang="uk-UA" sz="2448" dirty="0">
                <a:solidFill>
                  <a:prstClr val="white"/>
                </a:solidFill>
                <a:latin typeface="Gotham pro"/>
              </a:rPr>
              <a:t>їв, Україна</a:t>
            </a:r>
            <a:endParaRPr lang="en-US" sz="2448" dirty="0">
              <a:solidFill>
                <a:prstClr val="white"/>
              </a:solidFill>
              <a:latin typeface="Gotham pro"/>
            </a:endParaRPr>
          </a:p>
        </p:txBody>
      </p:sp>
      <p:pic>
        <p:nvPicPr>
          <p:cNvPr id="163"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6096" y="5815078"/>
            <a:ext cx="3249496" cy="1195306"/>
          </a:xfrm>
          <a:prstGeom prst="rect">
            <a:avLst/>
          </a:prstGeom>
        </p:spPr>
      </p:pic>
    </p:spTree>
    <p:extLst>
      <p:ext uri="{BB962C8B-B14F-4D97-AF65-F5344CB8AC3E}">
        <p14:creationId xmlns:p14="http://schemas.microsoft.com/office/powerpoint/2010/main" val="296086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9600" dirty="0"/>
              <a:t>Q&amp;A</a:t>
            </a:r>
          </a:p>
        </p:txBody>
      </p:sp>
    </p:spTree>
    <p:extLst>
      <p:ext uri="{BB962C8B-B14F-4D97-AF65-F5344CB8AC3E}">
        <p14:creationId xmlns:p14="http://schemas.microsoft.com/office/powerpoint/2010/main" val="1836708500"/>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7653" y="259438"/>
            <a:ext cx="10724938" cy="622754"/>
          </a:xfrm>
        </p:spPr>
        <p:txBody>
          <a:bodyPr/>
          <a:lstStyle/>
          <a:p>
            <a:pPr>
              <a:lnSpc>
                <a:spcPct val="125000"/>
              </a:lnSpc>
            </a:pPr>
            <a:r>
              <a:rPr lang="en-US" sz="2448" dirty="0">
                <a:solidFill>
                  <a:schemeClr val="tx1">
                    <a:lumMod val="65000"/>
                    <a:lumOff val="35000"/>
                  </a:schemeClr>
                </a:solidFill>
                <a:latin typeface="Segoe UI Slab Semibold" panose="02060704040202020204" pitchFamily="18" charset="0"/>
                <a:ea typeface="Segoe UI Slab Semibold" panose="02060704040202020204" pitchFamily="18" charset="0"/>
                <a:cs typeface="Segoe UI Slab Semibold" panose="02060704040202020204" pitchFamily="18" charset="0"/>
              </a:rPr>
              <a:t>Despite all the differences, common user requirements emerge</a:t>
            </a:r>
            <a:endParaRPr lang="en-US" dirty="0">
              <a:solidFill>
                <a:schemeClr val="tx1">
                  <a:lumMod val="65000"/>
                  <a:lumOff val="35000"/>
                </a:schemeClr>
              </a:solidFill>
            </a:endParaRPr>
          </a:p>
        </p:txBody>
      </p:sp>
      <p:sp>
        <p:nvSpPr>
          <p:cNvPr id="4" name="TextBox 3"/>
          <p:cNvSpPr txBox="1"/>
          <p:nvPr/>
        </p:nvSpPr>
        <p:spPr>
          <a:xfrm>
            <a:off x="824682" y="1640992"/>
            <a:ext cx="10745731" cy="4896896"/>
          </a:xfrm>
          <a:prstGeom prst="rect">
            <a:avLst/>
          </a:prstGeom>
          <a:noFill/>
        </p:spPr>
        <p:txBody>
          <a:bodyPr wrap="square" rtlCol="0">
            <a:spAutoFit/>
          </a:bodyPr>
          <a:lstStyle/>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Real User Needs</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meet the needs people have while chatting</a:t>
            </a:r>
            <a:endPar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endParaRP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Discoverability</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awareness of bots and their features</a:t>
            </a:r>
            <a:endPar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endParaRP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First use</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guidance for first run use</a:t>
            </a:r>
            <a:endPar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endParaRP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Input</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appropriate, natural modalities</a:t>
            </a: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Output</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surfacing information clearly and effectively</a:t>
            </a:r>
            <a:endPar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endParaRP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Responsiveness</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timeliness and relevance of responses</a:t>
            </a: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Personality</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verbal and visual cues that can enhance user engagement</a:t>
            </a:r>
            <a:endPar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endParaRP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Context</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knowledge of situations and previous exchanges</a:t>
            </a: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Privacy</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actions that build trust</a:t>
            </a:r>
            <a:endPar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endParaRPr>
          </a:p>
          <a:p>
            <a:pPr marL="932597" marR="0" lvl="1" indent="-466298" algn="l" defTabSz="932597" rtl="0" eaLnBrk="1" fontAlgn="auto" latinLnBrk="0" hangingPunct="1">
              <a:lnSpc>
                <a:spcPct val="150000"/>
              </a:lnSpc>
              <a:spcBef>
                <a:spcPts val="0"/>
              </a:spcBef>
              <a:spcAft>
                <a:spcPts val="0"/>
              </a:spcAft>
              <a:buClrTx/>
              <a:buSzTx/>
              <a:buFont typeface="+mj-lt"/>
              <a:buAutoNum type="arabicPeriod"/>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Ongoing engagement</a:t>
            </a:r>
            <a:r>
              <a:rPr kumimoji="0" lang="en-US" sz="2040" b="0"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 methods for creating repeated usage</a:t>
            </a:r>
          </a:p>
        </p:txBody>
      </p:sp>
      <p:sp>
        <p:nvSpPr>
          <p:cNvPr id="5" name="Rectangle 4"/>
          <p:cNvSpPr/>
          <p:nvPr/>
        </p:nvSpPr>
        <p:spPr>
          <a:xfrm>
            <a:off x="824681" y="1002622"/>
            <a:ext cx="9631720" cy="574443"/>
          </a:xfrm>
          <a:prstGeom prst="rect">
            <a:avLst/>
          </a:prstGeom>
        </p:spPr>
        <p:txBody>
          <a:bodyPr wrap="square">
            <a:spAutoFit/>
          </a:bodyPr>
          <a:lstStyle/>
          <a:p>
            <a:pPr marL="0" marR="0" lvl="0" indent="0" algn="l" defTabSz="932597" rtl="0" eaLnBrk="1" fontAlgn="auto" latinLnBrk="0" hangingPunct="1">
              <a:lnSpc>
                <a:spcPct val="150000"/>
              </a:lnSpc>
              <a:spcBef>
                <a:spcPts val="0"/>
              </a:spcBef>
              <a:spcAft>
                <a:spcPts val="0"/>
              </a:spcAft>
              <a:buClrTx/>
              <a:buSzTx/>
              <a:buFontTx/>
              <a:buNone/>
              <a:tabLst/>
              <a:defRPr/>
            </a:pPr>
            <a:r>
              <a:rPr kumimoji="0" lang="en-US" sz="2040" b="0"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We can develop a more engaging and usable experience by designing for:</a:t>
            </a:r>
          </a:p>
        </p:txBody>
      </p:sp>
    </p:spTree>
    <p:extLst>
      <p:ext uri="{BB962C8B-B14F-4D97-AF65-F5344CB8AC3E}">
        <p14:creationId xmlns:p14="http://schemas.microsoft.com/office/powerpoint/2010/main" val="4023404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1. Real User Needs</a:t>
            </a:r>
          </a:p>
        </p:txBody>
      </p:sp>
      <p:sp>
        <p:nvSpPr>
          <p:cNvPr id="3" name="Rectangle 2"/>
          <p:cNvSpPr/>
          <p:nvPr/>
        </p:nvSpPr>
        <p:spPr>
          <a:xfrm>
            <a:off x="695313" y="1152124"/>
            <a:ext cx="9128649" cy="3616169"/>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Successful utility bots provide new functionality that fulfills unmet needs. In most cases, </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simply porting an existing experience to a chat bot will not work</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because it’s hard to replace users’ existing habits.  Build bot experiences that meet the needs people have when chatting.</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Focus on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solving real-world problems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more efficiently than existing solutions.</a:t>
            </a: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Drive for convenience</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because it’s a key driver of bot usage.</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349724" marR="0" lvl="0" indent="-349724"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To the extent possible,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keep people in the chat experience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so they don’t lose context.</a:t>
            </a:r>
          </a:p>
        </p:txBody>
      </p:sp>
    </p:spTree>
    <p:extLst>
      <p:ext uri="{BB962C8B-B14F-4D97-AF65-F5344CB8AC3E}">
        <p14:creationId xmlns:p14="http://schemas.microsoft.com/office/powerpoint/2010/main" val="3452666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6" descr="http://www.timsackett.com/wp-content/uploads/2014/07/emoji-430x43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8727" y="1346556"/>
            <a:ext cx="697830" cy="699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Examples of meeting Real User Needs</a:t>
            </a:r>
          </a:p>
        </p:txBody>
      </p:sp>
      <p:sp>
        <p:nvSpPr>
          <p:cNvPr id="7" name="TextBox 6"/>
          <p:cNvSpPr txBox="1"/>
          <p:nvPr/>
        </p:nvSpPr>
        <p:spPr>
          <a:xfrm>
            <a:off x="3397624" y="994432"/>
            <a:ext cx="3201921" cy="1631122"/>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Cola bots keep it all in-chat:</a:t>
            </a:r>
            <a:br>
              <a:rPr kumimoji="0" lang="en-US" sz="1632"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Users can use Cola bots to send out polls, create to-do lists, locate each other, etc. Everything is kept in the conversation so users don’t have to leave.</a:t>
            </a:r>
            <a:endParaRPr kumimoji="0" lang="en-US" sz="183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8" name="TextBox 7"/>
          <p:cNvSpPr txBox="1"/>
          <p:nvPr/>
        </p:nvSpPr>
        <p:spPr>
          <a:xfrm>
            <a:off x="8036557" y="1350058"/>
            <a:ext cx="3767106" cy="1118805"/>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Slack bots solve real-world problems:</a:t>
            </a:r>
            <a:br>
              <a:rPr kumimoji="0" lang="en-US" sz="1632"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b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a:t>
            </a:r>
            <a:r>
              <a:rPr kumimoji="0" lang="en-US" sz="1632"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Meekan_scheduler</a:t>
            </a:r>
            <a:r>
              <a:rPr kumimoji="0" lang="en-US" sz="1632"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bot coordinates calendars and finds the best time/place for a meeting.</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203" y="1037686"/>
            <a:ext cx="1835147" cy="3264112"/>
          </a:xfrm>
          <a:prstGeom prst="rect">
            <a:avLst/>
          </a:prstGeom>
          <a:ln>
            <a:solidFill>
              <a:schemeClr val="bg1">
                <a:lumMod val="75000"/>
              </a:schemeClr>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9274" y="1899389"/>
            <a:ext cx="1835147" cy="3264112"/>
          </a:xfrm>
          <a:prstGeom prst="rect">
            <a:avLst/>
          </a:prstGeom>
          <a:ln>
            <a:solidFill>
              <a:schemeClr val="bg1">
                <a:lumMod val="75000"/>
              </a:schemeClr>
            </a:solidFill>
          </a:ln>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9346" y="2761093"/>
            <a:ext cx="1835147" cy="3264112"/>
          </a:xfrm>
          <a:prstGeom prst="rect">
            <a:avLst/>
          </a:prstGeom>
          <a:ln>
            <a:solidFill>
              <a:schemeClr val="bg1">
                <a:lumMod val="75000"/>
              </a:schemeClr>
            </a:solidFill>
          </a:ln>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9418" y="3622796"/>
            <a:ext cx="1835147" cy="3264112"/>
          </a:xfrm>
          <a:prstGeom prst="rect">
            <a:avLst/>
          </a:prstGeom>
          <a:ln>
            <a:solidFill>
              <a:schemeClr val="bg1">
                <a:lumMod val="75000"/>
              </a:schemeClr>
            </a:solidFill>
          </a:ln>
        </p:spPr>
      </p:pic>
      <p:pic>
        <p:nvPicPr>
          <p:cNvPr id="15" name="Picture 6" descr="http://www.timsackett.com/wp-content/uploads/2014/07/emoji-430x43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2149" y="996830"/>
            <a:ext cx="697830" cy="6994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03173" y="2554651"/>
            <a:ext cx="5215549" cy="3868881"/>
          </a:xfrm>
          <a:prstGeom prst="rect">
            <a:avLst/>
          </a:prstGeom>
          <a:ln>
            <a:solidFill>
              <a:schemeClr val="bg1">
                <a:lumMod val="75000"/>
              </a:schemeClr>
            </a:solidFill>
          </a:ln>
        </p:spPr>
      </p:pic>
    </p:spTree>
    <p:extLst>
      <p:ext uri="{BB962C8B-B14F-4D97-AF65-F5344CB8AC3E}">
        <p14:creationId xmlns:p14="http://schemas.microsoft.com/office/powerpoint/2010/main" val="34705168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777" y="367061"/>
            <a:ext cx="9170338" cy="47837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black">
                    <a:lumMod val="65000"/>
                    <a:lumOff val="35000"/>
                  </a:prstClr>
                </a:solidFill>
                <a:effectLst/>
                <a:uLnTx/>
                <a:uFillTx/>
                <a:latin typeface="Segoe UI Slab Semibold" panose="02060704040202020204" pitchFamily="18" charset="0"/>
                <a:ea typeface="Segoe UI Slab Semibold" panose="02060704040202020204" pitchFamily="18" charset="0"/>
                <a:cs typeface="Segoe UI Slab Semibold" panose="02060704040202020204" pitchFamily="18" charset="0"/>
              </a:rPr>
              <a:t>2. Discoverability</a:t>
            </a:r>
          </a:p>
        </p:txBody>
      </p:sp>
      <p:sp>
        <p:nvSpPr>
          <p:cNvPr id="3" name="Rectangle 2"/>
          <p:cNvSpPr/>
          <p:nvPr/>
        </p:nvSpPr>
        <p:spPr>
          <a:xfrm>
            <a:off x="802921" y="1106006"/>
            <a:ext cx="9123526" cy="5217077"/>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People need to discover </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how to obtain</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the bot and, once they have it, discover </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bot’s features</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Bot Discovery</a:t>
            </a: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Build in ways</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for users to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discover the bot</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Look for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exciting, shareable features</a:t>
            </a:r>
            <a: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t>
            </a: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dirty="0">
                <a:ln>
                  <a:noFill/>
                </a:ln>
                <a:solidFill>
                  <a:prstClr val="black">
                    <a:lumMod val="65000"/>
                    <a:lumOff val="35000"/>
                  </a:prstClr>
                </a:solidFill>
                <a:effectLst/>
                <a:uLnTx/>
                <a:uFillTx/>
                <a:latin typeface="Segoe UI Light" panose="020B0502040204020203" pitchFamily="34" charset="0"/>
                <a:ea typeface="+mn-ea"/>
                <a:cs typeface="Segoe UI Light" panose="020B0502040204020203" pitchFamily="34" charset="0"/>
              </a:rPr>
              <a:t>Feature Discovery</a:t>
            </a:r>
            <a:br>
              <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An </a:t>
            </a: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easy OOBE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can make a big difference.</a:t>
            </a:r>
          </a:p>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204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40" b="1" i="0" u="none" strike="noStrike" kern="1200" cap="none" spc="0" normalizeH="0" baseline="0" noProof="0" dirty="0">
                <a:ln>
                  <a:noFill/>
                </a:ln>
                <a:solidFill>
                  <a:srgbClr val="00A89D"/>
                </a:solidFill>
                <a:effectLst/>
                <a:uLnTx/>
                <a:uFillTx/>
                <a:latin typeface="Segoe UI Light" panose="020B0502040204020203" pitchFamily="34" charset="0"/>
                <a:ea typeface="+mn-ea"/>
                <a:cs typeface="Segoe UI Light" panose="020B0502040204020203" pitchFamily="34" charset="0"/>
              </a:rPr>
              <a:t>Reinforce feature discovery </a:t>
            </a:r>
            <a:r>
              <a:rPr kumimoji="0" lang="en-US" sz="204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by responding to chit chat and user explorations, as well as surfacing suggestions or promoting new “skills.”</a:t>
            </a:r>
          </a:p>
          <a:p>
            <a:pPr marL="466298" marR="0" lvl="0" indent="-466298" algn="l" defTabSz="9325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4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032543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C368DC25-1282-4557-ABE4-C430953F55E7}" vid="{DF86A506-7C87-4108-ACCF-805A6FBA29B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24 Dark Gray Template">
  <a:themeElements>
    <a:clrScheme name="TR24 Dark">
      <a:dk1>
        <a:srgbClr val="353535"/>
      </a:dk1>
      <a:lt1>
        <a:srgbClr val="FFFFFF"/>
      </a:lt1>
      <a:dk2>
        <a:srgbClr val="0078D7"/>
      </a:dk2>
      <a:lt2>
        <a:srgbClr val="E6E6E6"/>
      </a:lt2>
      <a:accent1>
        <a:srgbClr val="0078D7"/>
      </a:accent1>
      <a:accent2>
        <a:srgbClr val="00188F"/>
      </a:accent2>
      <a:accent3>
        <a:srgbClr val="00BCF2"/>
      </a:accent3>
      <a:accent4>
        <a:srgbClr val="D83B01"/>
      </a:accent4>
      <a:accent5>
        <a:srgbClr val="737373"/>
      </a:accent5>
      <a:accent6>
        <a:srgbClr val="E6E6E6"/>
      </a:accent6>
      <a:hlink>
        <a:srgbClr val="81E4FF"/>
      </a:hlink>
      <a:folHlink>
        <a:srgbClr val="81E4FF"/>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C368DC25-1282-4557-ABE4-C430953F55E7}" vid="{B05821ED-1B74-4024-94FA-9CDA33D8CA9E}"/>
    </a:ext>
  </a:extLst>
</a:theme>
</file>

<file path=ppt/theme/theme3.xml><?xml version="1.0" encoding="utf-8"?>
<a:theme xmlns:a="http://schemas.openxmlformats.org/drawingml/2006/main" name="1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Read-Only]" id="{50EABD6B-5AA7-41F8-8208-02F93D083B66}" vid="{98CA0642-B885-452C-B533-0D85146AF589}"/>
    </a:ext>
  </a:extLst>
</a:theme>
</file>

<file path=ppt/theme/theme4.xml><?xml version="1.0" encoding="utf-8"?>
<a:theme xmlns:a="http://schemas.openxmlformats.org/drawingml/2006/main" name="2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Read-Only]" id="{50EABD6B-5AA7-41F8-8208-02F93D083B66}" vid="{98CA0642-B885-452C-B533-0D85146AF589}"/>
    </a:ext>
  </a:extLst>
</a:theme>
</file>

<file path=ppt/theme/theme5.xml><?xml version="1.0" encoding="utf-8"?>
<a:theme xmlns:a="http://schemas.openxmlformats.org/drawingml/2006/main" name="1_TR24 Dark Gray Template">
  <a:themeElements>
    <a:clrScheme name="TR24 Dark">
      <a:dk1>
        <a:srgbClr val="353535"/>
      </a:dk1>
      <a:lt1>
        <a:srgbClr val="FFFFFF"/>
      </a:lt1>
      <a:dk2>
        <a:srgbClr val="0078D7"/>
      </a:dk2>
      <a:lt2>
        <a:srgbClr val="E6E6E6"/>
      </a:lt2>
      <a:accent1>
        <a:srgbClr val="0078D7"/>
      </a:accent1>
      <a:accent2>
        <a:srgbClr val="00188F"/>
      </a:accent2>
      <a:accent3>
        <a:srgbClr val="00BCF2"/>
      </a:accent3>
      <a:accent4>
        <a:srgbClr val="D83B01"/>
      </a:accent4>
      <a:accent5>
        <a:srgbClr val="737373"/>
      </a:accent5>
      <a:accent6>
        <a:srgbClr val="E6E6E6"/>
      </a:accent6>
      <a:hlink>
        <a:srgbClr val="81E4FF"/>
      </a:hlink>
      <a:folHlink>
        <a:srgbClr val="81E4FF"/>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Read-Only]" id="{50EABD6B-5AA7-41F8-8208-02F93D083B66}" vid="{042E34DA-8670-4737-B2D8-A5FE33D726E8}"/>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VP2016 PPT [Read-Only]" id="{6AD34D73-00A2-4BCC-B5ED-FFC9D059171B}" vid="{FDFE60E6-090F-4470-9DD8-ADA95B77B2E6}"/>
    </a:ext>
  </a:extLst>
</a:theme>
</file>

<file path=ppt/theme/theme7.xml><?xml version="1.0" encoding="utf-8"?>
<a:theme xmlns:a="http://schemas.openxmlformats.org/drawingml/2006/main" name="5-50033_TR23_BO_CT_Template">
  <a:themeElements>
    <a:clrScheme name="TR23">
      <a:dk1>
        <a:srgbClr val="505050"/>
      </a:dk1>
      <a:lt1>
        <a:srgbClr val="FFFFFF"/>
      </a:lt1>
      <a:dk2>
        <a:srgbClr val="0078D7"/>
      </a:dk2>
      <a:lt2>
        <a:srgbClr val="F8F8F8"/>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3_BO_CT_Template.potx [Read-Only]" id="{1530D5E8-20CA-4CF3-8212-8BA00317751E}" vid="{ACFB5AF2-7E03-452D-A202-569D7361D7E7}"/>
    </a:ext>
  </a:extLst>
</a:theme>
</file>

<file path=ppt/theme/theme8.xml><?xml version="1.0" encoding="utf-8"?>
<a:theme xmlns:a="http://schemas.openxmlformats.org/drawingml/2006/main" name="29_FY15 Enterprise identity theme">
  <a:themeElements>
    <a:clrScheme name="FY15 Enterprise Visual Identity">
      <a:dk1>
        <a:srgbClr val="505050"/>
      </a:dk1>
      <a:lt1>
        <a:sysClr val="window" lastClr="FFFFFF"/>
      </a:lt1>
      <a:dk2>
        <a:srgbClr val="0072C6"/>
      </a:dk2>
      <a:lt2>
        <a:srgbClr val="002050"/>
      </a:lt2>
      <a:accent1>
        <a:srgbClr val="7FBA00"/>
      </a:accent1>
      <a:accent2>
        <a:srgbClr val="FFB900"/>
      </a:accent2>
      <a:accent3>
        <a:srgbClr val="DC3C00"/>
      </a:accent3>
      <a:accent4>
        <a:srgbClr val="00BCF2"/>
      </a:accent4>
      <a:accent5>
        <a:srgbClr val="969696"/>
      </a:accent5>
      <a:accent6>
        <a:srgbClr val="D2D2D2"/>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lIns="365760" bIns="45720" anchor="ctr">
        <a:noAutofit/>
      </a:bodyPr>
      <a:lstStyle>
        <a:defPPr defTabSz="914325">
          <a:spcBef>
            <a:spcPts val="1200"/>
          </a:spcBef>
          <a:defRPr sz="3600" dirty="0">
            <a:solidFill>
              <a:prstClr val="white"/>
            </a:solidFill>
            <a:latin typeface="Segoe UI Light"/>
          </a:defRPr>
        </a:defPPr>
      </a:lstStyle>
    </a:txDef>
  </a:objectDefaults>
  <a:extraClrSchemeLst/>
  <a:extLst>
    <a:ext uri="{05A4C25C-085E-4340-85A3-A5531E510DB2}">
      <thm15:themeFamily xmlns:thm15="http://schemas.microsoft.com/office/thememl/2012/main" name="FY15 EPG Presentation Template_External_16x9_Light [Read-Only]" id="{3A1D309E-A9B1-413E-90B6-BA773E86C9AE}" vid="{3930461E-BBF4-4A1F-A2F3-6BA9EAC3A40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_ip_UnifiedCompliancePolicyUIAction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Washington State Convention and Trade Center</TermName>
          <TermId xmlns="http://schemas.microsoft.com/office/infopath/2007/PartnerControls">2ebf141d-f871-4cc9-bf08-f87f112ab464</TermId>
        </TermInfo>
      </Terms>
    </d12e2661e9634d9aa98bbb375f31aced>
    <Event_x0020_Start_x0020_Date xmlns="01c77077-aee4-4b5f-bd4e-9cd40a6fff29">2017-02-06T08:00:00+00:00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Seattle</TermName>
          <TermId xmlns="http://schemas.microsoft.com/office/infopath/2007/PartnerControls">54f46ed2-c77e-4a59-b182-a4171fdb0d11</TermId>
        </TermInfo>
      </Terms>
    </iaa5f83406f94009a0f6a3e890699ff7>
    <External_x0020_Speaker xmlns="01c77077-aee4-4b5f-bd4e-9cd40a6fff29">Daniel Roth</External_x0020_Speaker>
    <m6878b9dd7994da4ba144f95347d99c6 xmlns="01c77077-aee4-4b5f-bd4e-9cd40a6fff29">
      <Terms xmlns="http://schemas.microsoft.com/office/infopath/2007/PartnerControls"/>
    </m6878b9dd7994da4ba144f95347d99c6>
    <Presentation_x0020_Date xmlns="01c77077-aee4-4b5f-bd4e-9cd40a6fff29">2017-02-08T08:00:00+00:00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TechReady</TermName>
          <TermId xmlns="http://schemas.microsoft.com/office/infopath/2007/PartnerControls">ebdf1b7d-d34f-4ccf-ac45-ca5a756d5c65</TermId>
        </TermInfo>
      </Terms>
    </mb2e01f7e2d8413988e28e59aa226eec>
    <MS_x0020_Content_x0020_Owner xmlns="01c77077-aee4-4b5f-bd4e-9cd40a6fff29">
      <UserInfo>
        <DisplayName/>
        <AccountId xsi:nil="true"/>
        <AccountType/>
      </UserInfo>
    </MS_x0020_Content_x0020_Owner>
    <_ip_UnifiedCompliancePolicyProperties xmlns="http://schemas.microsoft.com/sharepoint/v3" xsi:nil="true"/>
    <Session_x0020_Code xmlns="01c77077-aee4-4b5f-bd4e-9cd40a6fff29">DEV339</Session_x0020_Code>
    <Event_x0020_End_x0020_Date xmlns="01c77077-aee4-4b5f-bd4e-9cd40a6fff29">2017-02-10T08:00:00+00:00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NumberofDownloads xmlns="230e9df3-be65-4c73-a93b-d1236ebd677e" xsi:nil="true"/>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TechReady 24</TermName>
          <TermId xmlns="http://schemas.microsoft.com/office/infopath/2007/PartnerControls">11111111-1111-1111-1111-111111111111</TermId>
        </TermInfo>
      </Terms>
    </TaxKeywordTaxHTField>
    <TaxCatchAll xmlns="230e9df3-be65-4c73-a93b-d1236ebd677e">
      <Value>53</Value>
      <Value>52</Value>
      <Value>51</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6" ma:contentTypeDescription="" ma:contentTypeScope="" ma:versionID="65da190254fd10264a5b6b573222c124">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9be0f49a31bb5443db92d843302e7310"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element ref="ns1:_ip_UnifiedCompliancePolicyProperties" minOccurs="0"/>
                <xsd:element ref="ns1:_ip_UnifiedCompliancePolicyUIAction"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element name="LastSharedByUser" ma:index="43" nillable="true" ma:displayName="Last Shared By User" ma:description="" ma:internalName="LastSharedByUser" ma:readOnly="true">
      <xsd:simpleType>
        <xsd:restriction base="dms:Note">
          <xsd:maxLength value="255"/>
        </xsd:restriction>
      </xsd:simpleType>
    </xsd:element>
    <xsd:element name="LastSharedByTime" ma:index="4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infopath/2007/PartnerControls"/>
    <ds:schemaRef ds:uri="230e9df3-be65-4c73-a93b-d1236ebd677e"/>
    <ds:schemaRef ds:uri="http://purl.org/dc/terms/"/>
    <ds:schemaRef ds:uri="01c77077-aee4-4b5f-bd4e-9cd40a6fff29"/>
    <ds:schemaRef ds:uri="8ff673fc-3231-4e3a-893b-6d7f7cd32766"/>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9391BA7-4393-405C-AEAA-E0F77E6CE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TR24_BO_CT_Template</Template>
  <TotalTime>498</TotalTime>
  <Words>2331</Words>
  <Application>Microsoft Office PowerPoint</Application>
  <PresentationFormat>Custom</PresentationFormat>
  <Paragraphs>405</Paragraphs>
  <Slides>52</Slides>
  <Notes>38</Notes>
  <HiddenSlides>14</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52</vt:i4>
      </vt:variant>
    </vt:vector>
  </HeadingPairs>
  <TitlesOfParts>
    <vt:vector size="73" baseType="lpstr">
      <vt:lpstr>Arial</vt:lpstr>
      <vt:lpstr>Calibri</vt:lpstr>
      <vt:lpstr>Calibri Light</vt:lpstr>
      <vt:lpstr>Consolas</vt:lpstr>
      <vt:lpstr>Gotham pro</vt:lpstr>
      <vt:lpstr>Segoe Slab WP Black</vt:lpstr>
      <vt:lpstr>Segoe UI</vt:lpstr>
      <vt:lpstr>Segoe UI Light</vt:lpstr>
      <vt:lpstr>Segoe UI Semibold</vt:lpstr>
      <vt:lpstr>Segoe UI Semilight</vt:lpstr>
      <vt:lpstr>Segoe UI Slab Semibold</vt:lpstr>
      <vt:lpstr>Wingdings</vt:lpstr>
      <vt:lpstr>5-50091_TR24_BO_CT_Template</vt:lpstr>
      <vt:lpstr>TR24 Dark Gray Template</vt:lpstr>
      <vt:lpstr>1_5-50091_TR24_BO_CT_Template</vt:lpstr>
      <vt:lpstr>2_5-50091_TR24_BO_CT_Template</vt:lpstr>
      <vt:lpstr>1_TR24 Dark Gray Template</vt:lpstr>
      <vt:lpstr>Custom Design</vt:lpstr>
      <vt:lpstr>5-50033_TR23_BO_CT_Template</vt:lpstr>
      <vt:lpstr>29_FY15 Enterprise identity theme</vt:lpstr>
      <vt:lpstr>think-cell Slide</vt:lpstr>
      <vt:lpstr>Deep dive in BOT Platform</vt:lpstr>
      <vt:lpstr>How to design a bot?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 Platform</vt:lpstr>
      <vt:lpstr>Bots are not artificial intelligence only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“Axon Partners” BOT</vt:lpstr>
      <vt:lpstr>Cognitive Services</vt:lpstr>
      <vt:lpstr>Why Microsoft  Cognitive Services?</vt:lpstr>
      <vt:lpstr>PowerPoint Presentation</vt:lpstr>
      <vt:lpstr>PowerPoint Presentation</vt:lpstr>
      <vt:lpstr>PowerPoint Presentation</vt:lpstr>
      <vt:lpstr>PowerPoint Presentation</vt:lpstr>
      <vt:lpstr>PowerPoint Presentation</vt:lpstr>
      <vt:lpstr>PowerPoint Presentation</vt:lpstr>
      <vt:lpstr>Demo: Q&amp;A Maker</vt:lpstr>
      <vt:lpstr>PowerPoint Presentation</vt:lpstr>
      <vt:lpstr>Q&amp;A</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ASP.NET Core 2.0 - Overview</dc:title>
  <dc:subject>&lt;Speech title here&gt;</dc:subject>
  <dc:creator>Megan Overton</dc:creator>
  <cp:keywords>TechReady 24</cp:keywords>
  <dc:description>Template: Mitchell Derrey, Silver Fox Productions_x000d_
Formatting: _x000d_
Audience Type:</dc:description>
  <cp:lastModifiedBy>Sergiy Poplavsky</cp:lastModifiedBy>
  <cp:revision>35</cp:revision>
  <dcterms:created xsi:type="dcterms:W3CDTF">2017-02-08T20:39:30Z</dcterms:created>
  <dcterms:modified xsi:type="dcterms:W3CDTF">2017-05-25T08:16:15Z</dcterms:modified>
  <cp:category>TechReady 24</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53;#Washington State Convention and Trade Center|2ebf141d-f871-4cc9-bf08-f87f112ab464</vt:lpwstr>
  </property>
  <property fmtid="{D5CDD505-2E9C-101B-9397-08002B2CF9AE}" pid="7" name="Track">
    <vt:lpwstr/>
  </property>
  <property fmtid="{D5CDD505-2E9C-101B-9397-08002B2CF9AE}" pid="8" name="Event Location">
    <vt:lpwstr>52;#Seattle|54f46ed2-c77e-4a59-b182-a4171fdb0d11</vt:lpwstr>
  </property>
  <property fmtid="{D5CDD505-2E9C-101B-9397-08002B2CF9AE}" pid="9" name="Campaign">
    <vt:lpwstr/>
  </property>
  <property fmtid="{D5CDD505-2E9C-101B-9397-08002B2CF9AE}" pid="10" name="IsMyDocuments">
    <vt:bool>true</vt:bool>
  </property>
  <property fmtid="{D5CDD505-2E9C-101B-9397-08002B2CF9AE}" pid="11" name="TaxKeyword">
    <vt:lpwstr/>
  </property>
  <property fmtid="{D5CDD505-2E9C-101B-9397-08002B2CF9AE}" pid="12" name="Audience1">
    <vt:lpwstr/>
  </property>
  <property fmtid="{D5CDD505-2E9C-101B-9397-08002B2CF9AE}" pid="13" name="Event Name">
    <vt:lpwstr>51;#TechReady|ebdf1b7d-d34f-4ccf-ac45-ca5a756d5c65</vt:lpwstr>
  </property>
</Properties>
</file>